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1"/>
  </p:notesMasterIdLst>
  <p:handoutMasterIdLst>
    <p:handoutMasterId r:id="rId12"/>
  </p:handoutMasterIdLst>
  <p:sldIdLst>
    <p:sldId id="256" r:id="rId2"/>
    <p:sldId id="257" r:id="rId3"/>
    <p:sldId id="261" r:id="rId4"/>
    <p:sldId id="259" r:id="rId5"/>
    <p:sldId id="260" r:id="rId6"/>
    <p:sldId id="262" r:id="rId7"/>
    <p:sldId id="265" r:id="rId8"/>
    <p:sldId id="263" r:id="rId9"/>
    <p:sldId id="264"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w Cen MT" pitchFamily="34" charset="0"/>
        <a:ea typeface="+mn-ea"/>
        <a:cs typeface="+mn-cs"/>
      </a:defRPr>
    </a:lvl1pPr>
    <a:lvl2pPr marL="457200" algn="l" rtl="0" fontAlgn="base">
      <a:spcBef>
        <a:spcPct val="0"/>
      </a:spcBef>
      <a:spcAft>
        <a:spcPct val="0"/>
      </a:spcAft>
      <a:defRPr kern="1200">
        <a:solidFill>
          <a:schemeClr val="tx1"/>
        </a:solidFill>
        <a:latin typeface="Tw Cen MT" pitchFamily="34" charset="0"/>
        <a:ea typeface="+mn-ea"/>
        <a:cs typeface="+mn-cs"/>
      </a:defRPr>
    </a:lvl2pPr>
    <a:lvl3pPr marL="914400" algn="l" rtl="0" fontAlgn="base">
      <a:spcBef>
        <a:spcPct val="0"/>
      </a:spcBef>
      <a:spcAft>
        <a:spcPct val="0"/>
      </a:spcAft>
      <a:defRPr kern="1200">
        <a:solidFill>
          <a:schemeClr val="tx1"/>
        </a:solidFill>
        <a:latin typeface="Tw Cen MT" pitchFamily="34" charset="0"/>
        <a:ea typeface="+mn-ea"/>
        <a:cs typeface="+mn-cs"/>
      </a:defRPr>
    </a:lvl3pPr>
    <a:lvl4pPr marL="1371600" algn="l" rtl="0" fontAlgn="base">
      <a:spcBef>
        <a:spcPct val="0"/>
      </a:spcBef>
      <a:spcAft>
        <a:spcPct val="0"/>
      </a:spcAft>
      <a:defRPr kern="1200">
        <a:solidFill>
          <a:schemeClr val="tx1"/>
        </a:solidFill>
        <a:latin typeface="Tw Cen MT" pitchFamily="34" charset="0"/>
        <a:ea typeface="+mn-ea"/>
        <a:cs typeface="+mn-cs"/>
      </a:defRPr>
    </a:lvl4pPr>
    <a:lvl5pPr marL="1828800" algn="l" rtl="0" fontAlgn="base">
      <a:spcBef>
        <a:spcPct val="0"/>
      </a:spcBef>
      <a:spcAft>
        <a:spcPct val="0"/>
      </a:spcAft>
      <a:defRPr kern="1200">
        <a:solidFill>
          <a:schemeClr val="tx1"/>
        </a:solidFill>
        <a:latin typeface="Tw Cen MT" pitchFamily="34" charset="0"/>
        <a:ea typeface="+mn-ea"/>
        <a:cs typeface="+mn-cs"/>
      </a:defRPr>
    </a:lvl5pPr>
    <a:lvl6pPr marL="2286000" algn="l" defTabSz="914400" rtl="0" eaLnBrk="1" latinLnBrk="0" hangingPunct="1">
      <a:defRPr kern="1200">
        <a:solidFill>
          <a:schemeClr val="tx1"/>
        </a:solidFill>
        <a:latin typeface="Tw Cen MT" pitchFamily="34" charset="0"/>
        <a:ea typeface="+mn-ea"/>
        <a:cs typeface="+mn-cs"/>
      </a:defRPr>
    </a:lvl6pPr>
    <a:lvl7pPr marL="2743200" algn="l" defTabSz="914400" rtl="0" eaLnBrk="1" latinLnBrk="0" hangingPunct="1">
      <a:defRPr kern="1200">
        <a:solidFill>
          <a:schemeClr val="tx1"/>
        </a:solidFill>
        <a:latin typeface="Tw Cen MT" pitchFamily="34" charset="0"/>
        <a:ea typeface="+mn-ea"/>
        <a:cs typeface="+mn-cs"/>
      </a:defRPr>
    </a:lvl7pPr>
    <a:lvl8pPr marL="3200400" algn="l" defTabSz="914400" rtl="0" eaLnBrk="1" latinLnBrk="0" hangingPunct="1">
      <a:defRPr kern="1200">
        <a:solidFill>
          <a:schemeClr val="tx1"/>
        </a:solidFill>
        <a:latin typeface="Tw Cen MT" pitchFamily="34" charset="0"/>
        <a:ea typeface="+mn-ea"/>
        <a:cs typeface="+mn-cs"/>
      </a:defRPr>
    </a:lvl8pPr>
    <a:lvl9pPr marL="3657600" algn="l" defTabSz="914400" rtl="0" eaLnBrk="1" latinLnBrk="0" hangingPunct="1">
      <a:defRPr kern="1200">
        <a:solidFill>
          <a:schemeClr val="tx1"/>
        </a:solidFill>
        <a:latin typeface="Tw Cen MT"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9139"/>
    <a:srgbClr val="85C35C"/>
    <a:srgbClr val="336699"/>
    <a:srgbClr val="60AFDD"/>
    <a:srgbClr val="080808"/>
    <a:srgbClr val="546856"/>
    <a:srgbClr val="78BCF2"/>
    <a:srgbClr val="C1A875"/>
    <a:srgbClr val="255397"/>
    <a:srgbClr val="D88C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142" autoAdjust="0"/>
  </p:normalViewPr>
  <p:slideViewPr>
    <p:cSldViewPr>
      <p:cViewPr varScale="1">
        <p:scale>
          <a:sx n="79" d="100"/>
          <a:sy n="79" d="100"/>
        </p:scale>
        <p:origin x="834" y="96"/>
      </p:cViewPr>
      <p:guideLst>
        <p:guide orient="horz" pos="2160"/>
        <p:guide pos="2880"/>
      </p:guideLst>
    </p:cSldViewPr>
  </p:slideViewPr>
  <p:notesTextViewPr>
    <p:cViewPr>
      <p:scale>
        <a:sx n="125" d="100"/>
        <a:sy n="125" d="100"/>
      </p:scale>
      <p:origin x="0" y="0"/>
    </p:cViewPr>
  </p:notesTextViewPr>
  <p:sorterViewPr>
    <p:cViewPr>
      <p:scale>
        <a:sx n="125" d="100"/>
        <a:sy n="125" d="100"/>
      </p:scale>
      <p:origin x="0" y="7458"/>
    </p:cViewPr>
  </p:sorterViewPr>
  <p:notesViewPr>
    <p:cSldViewPr>
      <p:cViewPr varScale="1">
        <p:scale>
          <a:sx n="83" d="100"/>
          <a:sy n="83" d="100"/>
        </p:scale>
        <p:origin x="-190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B04C7-9608-474C-B03A-4FF7228B09E3}" type="doc">
      <dgm:prSet loTypeId="urn:microsoft.com/office/officeart/2005/8/layout/cycle8" loCatId="cycle" qsTypeId="urn:microsoft.com/office/officeart/2005/8/quickstyle/simple1" qsCatId="simple" csTypeId="urn:microsoft.com/office/officeart/2005/8/colors/colorful1" csCatId="colorful" phldr="1"/>
      <dgm:spPr/>
    </dgm:pt>
    <dgm:pt modelId="{2E9B6FEE-E118-4B2F-972C-1362F657E7D3}">
      <dgm:prSet phldrT="[Text]" custT="1"/>
      <dgm:spPr/>
      <dgm:t>
        <a:bodyPr/>
        <a:lstStyle/>
        <a:p>
          <a:r>
            <a:rPr lang="en-US" sz="2000" dirty="0"/>
            <a:t>Poverty and jobs</a:t>
          </a:r>
        </a:p>
        <a:p>
          <a:endParaRPr lang="en-US" sz="2000" dirty="0"/>
        </a:p>
      </dgm:t>
    </dgm:pt>
    <dgm:pt modelId="{B8CACAE9-5BC7-44C8-BE0E-D46FE01F246B}" type="parTrans" cxnId="{12C28D0B-DF15-4A96-BB13-2AA1402CFBFB}">
      <dgm:prSet/>
      <dgm:spPr/>
      <dgm:t>
        <a:bodyPr/>
        <a:lstStyle/>
        <a:p>
          <a:endParaRPr lang="en-US"/>
        </a:p>
      </dgm:t>
    </dgm:pt>
    <dgm:pt modelId="{C07F3502-FF22-4834-B226-286A88559BC4}" type="sibTrans" cxnId="{12C28D0B-DF15-4A96-BB13-2AA1402CFBFB}">
      <dgm:prSet/>
      <dgm:spPr/>
      <dgm:t>
        <a:bodyPr/>
        <a:lstStyle/>
        <a:p>
          <a:endParaRPr lang="en-US"/>
        </a:p>
      </dgm:t>
    </dgm:pt>
    <dgm:pt modelId="{D733F41B-8D19-4A59-B661-58D2A3D397BB}">
      <dgm:prSet phldrT="[Text]" custT="1"/>
      <dgm:spPr/>
      <dgm:t>
        <a:bodyPr/>
        <a:lstStyle/>
        <a:p>
          <a:endParaRPr lang="en-US" sz="2000" dirty="0"/>
        </a:p>
        <a:p>
          <a:r>
            <a:rPr lang="en-US" sz="2000" dirty="0"/>
            <a:t>Behavioral health</a:t>
          </a:r>
        </a:p>
      </dgm:t>
    </dgm:pt>
    <dgm:pt modelId="{F6C974D4-A542-4869-A960-986D87D5B200}" type="parTrans" cxnId="{86D6FE94-CF27-4F9B-8B64-EEBED6A6EA8E}">
      <dgm:prSet/>
      <dgm:spPr/>
      <dgm:t>
        <a:bodyPr/>
        <a:lstStyle/>
        <a:p>
          <a:endParaRPr lang="en-US"/>
        </a:p>
      </dgm:t>
    </dgm:pt>
    <dgm:pt modelId="{C6696E9E-945B-48F9-838E-4265D2F15E04}" type="sibTrans" cxnId="{86D6FE94-CF27-4F9B-8B64-EEBED6A6EA8E}">
      <dgm:prSet/>
      <dgm:spPr/>
      <dgm:t>
        <a:bodyPr/>
        <a:lstStyle/>
        <a:p>
          <a:endParaRPr lang="en-US"/>
        </a:p>
      </dgm:t>
    </dgm:pt>
    <dgm:pt modelId="{D0B98A77-28FE-47CD-AA52-5642F098CF9F}">
      <dgm:prSet phldrT="[Text]" custT="1"/>
      <dgm:spPr/>
      <dgm:t>
        <a:bodyPr/>
        <a:lstStyle/>
        <a:p>
          <a:r>
            <a:rPr lang="en-US" sz="2000" dirty="0"/>
            <a:t>Safe and affordable housing</a:t>
          </a:r>
        </a:p>
        <a:p>
          <a:endParaRPr lang="en-US" sz="2000" dirty="0"/>
        </a:p>
      </dgm:t>
    </dgm:pt>
    <dgm:pt modelId="{758BA060-712B-4531-A35C-AA2BF05B6231}" type="parTrans" cxnId="{5812F15D-91AB-4175-A42F-029D6B00A1AA}">
      <dgm:prSet/>
      <dgm:spPr/>
      <dgm:t>
        <a:bodyPr/>
        <a:lstStyle/>
        <a:p>
          <a:endParaRPr lang="en-US"/>
        </a:p>
      </dgm:t>
    </dgm:pt>
    <dgm:pt modelId="{7C28AB43-4325-4B93-97C9-3A52F897D42E}" type="sibTrans" cxnId="{5812F15D-91AB-4175-A42F-029D6B00A1AA}">
      <dgm:prSet/>
      <dgm:spPr/>
      <dgm:t>
        <a:bodyPr/>
        <a:lstStyle/>
        <a:p>
          <a:endParaRPr lang="en-US"/>
        </a:p>
      </dgm:t>
    </dgm:pt>
    <dgm:pt modelId="{9CF3467D-E5E2-4D32-B0AC-40269DB88479}">
      <dgm:prSet custT="1"/>
      <dgm:spPr/>
      <dgm:t>
        <a:bodyPr/>
        <a:lstStyle/>
        <a:p>
          <a:endParaRPr lang="en-US" sz="2000" dirty="0"/>
        </a:p>
        <a:p>
          <a:endParaRPr lang="en-US" sz="2000" dirty="0"/>
        </a:p>
        <a:p>
          <a:r>
            <a:rPr lang="en-US" sz="2000" dirty="0"/>
            <a:t>Access to healthy food and physical activity</a:t>
          </a:r>
        </a:p>
      </dgm:t>
    </dgm:pt>
    <dgm:pt modelId="{107A56FA-D93F-4FCC-99F3-AFF4C4816693}" type="parTrans" cxnId="{7D35AAB6-0C64-47F1-89AF-2C0E01E1CB9A}">
      <dgm:prSet/>
      <dgm:spPr/>
      <dgm:t>
        <a:bodyPr/>
        <a:lstStyle/>
        <a:p>
          <a:endParaRPr lang="en-US"/>
        </a:p>
      </dgm:t>
    </dgm:pt>
    <dgm:pt modelId="{572A116A-8E30-4556-BBAA-C90F0191464D}" type="sibTrans" cxnId="{7D35AAB6-0C64-47F1-89AF-2C0E01E1CB9A}">
      <dgm:prSet/>
      <dgm:spPr/>
      <dgm:t>
        <a:bodyPr/>
        <a:lstStyle/>
        <a:p>
          <a:endParaRPr lang="en-US"/>
        </a:p>
      </dgm:t>
    </dgm:pt>
    <dgm:pt modelId="{32E078F0-18E4-4719-9B85-B6DC6BB13403}" type="pres">
      <dgm:prSet presAssocID="{057B04C7-9608-474C-B03A-4FF7228B09E3}" presName="compositeShape" presStyleCnt="0">
        <dgm:presLayoutVars>
          <dgm:chMax val="7"/>
          <dgm:dir/>
          <dgm:resizeHandles val="exact"/>
        </dgm:presLayoutVars>
      </dgm:prSet>
      <dgm:spPr/>
    </dgm:pt>
    <dgm:pt modelId="{6ECA740B-2EF1-49B6-8754-FA60C64498CA}" type="pres">
      <dgm:prSet presAssocID="{057B04C7-9608-474C-B03A-4FF7228B09E3}" presName="wedge1" presStyleLbl="node1" presStyleIdx="0" presStyleCnt="4"/>
      <dgm:spPr/>
    </dgm:pt>
    <dgm:pt modelId="{A67D1383-537A-4D61-BAD7-2201ADC76BA7}" type="pres">
      <dgm:prSet presAssocID="{057B04C7-9608-474C-B03A-4FF7228B09E3}" presName="dummy1a" presStyleCnt="0"/>
      <dgm:spPr/>
    </dgm:pt>
    <dgm:pt modelId="{0648A398-8289-4F7E-933C-B21A73FC0A2E}" type="pres">
      <dgm:prSet presAssocID="{057B04C7-9608-474C-B03A-4FF7228B09E3}" presName="dummy1b" presStyleCnt="0"/>
      <dgm:spPr/>
    </dgm:pt>
    <dgm:pt modelId="{998A0013-40E8-46BA-9A20-E6E5A11CAAA8}" type="pres">
      <dgm:prSet presAssocID="{057B04C7-9608-474C-B03A-4FF7228B09E3}" presName="wedge1Tx" presStyleLbl="node1" presStyleIdx="0" presStyleCnt="4">
        <dgm:presLayoutVars>
          <dgm:chMax val="0"/>
          <dgm:chPref val="0"/>
          <dgm:bulletEnabled val="1"/>
        </dgm:presLayoutVars>
      </dgm:prSet>
      <dgm:spPr/>
    </dgm:pt>
    <dgm:pt modelId="{80CB9F7C-6C59-490B-B558-C61962C048F8}" type="pres">
      <dgm:prSet presAssocID="{057B04C7-9608-474C-B03A-4FF7228B09E3}" presName="wedge2" presStyleLbl="node1" presStyleIdx="1" presStyleCnt="4"/>
      <dgm:spPr/>
    </dgm:pt>
    <dgm:pt modelId="{24F3244B-80D0-470A-95F4-2ECCFECA2CEF}" type="pres">
      <dgm:prSet presAssocID="{057B04C7-9608-474C-B03A-4FF7228B09E3}" presName="dummy2a" presStyleCnt="0"/>
      <dgm:spPr/>
    </dgm:pt>
    <dgm:pt modelId="{8E90747B-06D8-4436-B32E-6631E4D3B813}" type="pres">
      <dgm:prSet presAssocID="{057B04C7-9608-474C-B03A-4FF7228B09E3}" presName="dummy2b" presStyleCnt="0"/>
      <dgm:spPr/>
    </dgm:pt>
    <dgm:pt modelId="{61CA94D5-AE27-4785-A2D7-7F46E129FCC1}" type="pres">
      <dgm:prSet presAssocID="{057B04C7-9608-474C-B03A-4FF7228B09E3}" presName="wedge2Tx" presStyleLbl="node1" presStyleIdx="1" presStyleCnt="4">
        <dgm:presLayoutVars>
          <dgm:chMax val="0"/>
          <dgm:chPref val="0"/>
          <dgm:bulletEnabled val="1"/>
        </dgm:presLayoutVars>
      </dgm:prSet>
      <dgm:spPr/>
    </dgm:pt>
    <dgm:pt modelId="{2CB1FA1B-1863-4C3B-B96C-BD9996022767}" type="pres">
      <dgm:prSet presAssocID="{057B04C7-9608-474C-B03A-4FF7228B09E3}" presName="wedge3" presStyleLbl="node1" presStyleIdx="2" presStyleCnt="4"/>
      <dgm:spPr/>
    </dgm:pt>
    <dgm:pt modelId="{D84A2823-287D-42FF-A636-1D5629DE5C0E}" type="pres">
      <dgm:prSet presAssocID="{057B04C7-9608-474C-B03A-4FF7228B09E3}" presName="dummy3a" presStyleCnt="0"/>
      <dgm:spPr/>
    </dgm:pt>
    <dgm:pt modelId="{9B1EDFCD-2E77-4FE8-B156-83658FA26F40}" type="pres">
      <dgm:prSet presAssocID="{057B04C7-9608-474C-B03A-4FF7228B09E3}" presName="dummy3b" presStyleCnt="0"/>
      <dgm:spPr/>
    </dgm:pt>
    <dgm:pt modelId="{A3B3FCE8-ED24-4FFE-90C1-60F88D6112CF}" type="pres">
      <dgm:prSet presAssocID="{057B04C7-9608-474C-B03A-4FF7228B09E3}" presName="wedge3Tx" presStyleLbl="node1" presStyleIdx="2" presStyleCnt="4">
        <dgm:presLayoutVars>
          <dgm:chMax val="0"/>
          <dgm:chPref val="0"/>
          <dgm:bulletEnabled val="1"/>
        </dgm:presLayoutVars>
      </dgm:prSet>
      <dgm:spPr/>
    </dgm:pt>
    <dgm:pt modelId="{7D66AABF-CD84-4861-AC0F-927FB60E3D1C}" type="pres">
      <dgm:prSet presAssocID="{057B04C7-9608-474C-B03A-4FF7228B09E3}" presName="wedge4" presStyleLbl="node1" presStyleIdx="3" presStyleCnt="4"/>
      <dgm:spPr/>
    </dgm:pt>
    <dgm:pt modelId="{D9175566-227E-472E-930F-F589E3EDE4D6}" type="pres">
      <dgm:prSet presAssocID="{057B04C7-9608-474C-B03A-4FF7228B09E3}" presName="dummy4a" presStyleCnt="0"/>
      <dgm:spPr/>
    </dgm:pt>
    <dgm:pt modelId="{0483BC80-9801-409C-B401-EDB9A014E875}" type="pres">
      <dgm:prSet presAssocID="{057B04C7-9608-474C-B03A-4FF7228B09E3}" presName="dummy4b" presStyleCnt="0"/>
      <dgm:spPr/>
    </dgm:pt>
    <dgm:pt modelId="{F3A69BEB-45F2-4B2C-86E4-E6B58A0F105E}" type="pres">
      <dgm:prSet presAssocID="{057B04C7-9608-474C-B03A-4FF7228B09E3}" presName="wedge4Tx" presStyleLbl="node1" presStyleIdx="3" presStyleCnt="4">
        <dgm:presLayoutVars>
          <dgm:chMax val="0"/>
          <dgm:chPref val="0"/>
          <dgm:bulletEnabled val="1"/>
        </dgm:presLayoutVars>
      </dgm:prSet>
      <dgm:spPr/>
    </dgm:pt>
    <dgm:pt modelId="{FAEAF2F0-699A-4361-A403-E4E683E761FC}" type="pres">
      <dgm:prSet presAssocID="{C07F3502-FF22-4834-B226-286A88559BC4}" presName="arrowWedge1" presStyleLbl="fgSibTrans2D1" presStyleIdx="0" presStyleCnt="4"/>
      <dgm:spPr/>
    </dgm:pt>
    <dgm:pt modelId="{D3F857AD-54DF-4695-8CEF-695A7F6B286A}" type="pres">
      <dgm:prSet presAssocID="{572A116A-8E30-4556-BBAA-C90F0191464D}" presName="arrowWedge2" presStyleLbl="fgSibTrans2D1" presStyleIdx="1" presStyleCnt="4"/>
      <dgm:spPr/>
    </dgm:pt>
    <dgm:pt modelId="{CD7097FE-51EA-478D-AE9A-94800B7A8CDF}" type="pres">
      <dgm:prSet presAssocID="{C6696E9E-945B-48F9-838E-4265D2F15E04}" presName="arrowWedge3" presStyleLbl="fgSibTrans2D1" presStyleIdx="2" presStyleCnt="4"/>
      <dgm:spPr/>
    </dgm:pt>
    <dgm:pt modelId="{99F9FEDA-E3B5-47D2-BEDD-4F31396E13A3}" type="pres">
      <dgm:prSet presAssocID="{7C28AB43-4325-4B93-97C9-3A52F897D42E}" presName="arrowWedge4" presStyleLbl="fgSibTrans2D1" presStyleIdx="3" presStyleCnt="4"/>
      <dgm:spPr/>
    </dgm:pt>
  </dgm:ptLst>
  <dgm:cxnLst>
    <dgm:cxn modelId="{702DD706-B0DB-471C-AF49-D399B39C6CD6}" type="presOf" srcId="{9CF3467D-E5E2-4D32-B0AC-40269DB88479}" destId="{80CB9F7C-6C59-490B-B558-C61962C048F8}" srcOrd="0" destOrd="0" presId="urn:microsoft.com/office/officeart/2005/8/layout/cycle8"/>
    <dgm:cxn modelId="{384EFF0A-C374-40CE-9AEB-B9F42A5FDDE8}" type="presOf" srcId="{9CF3467D-E5E2-4D32-B0AC-40269DB88479}" destId="{61CA94D5-AE27-4785-A2D7-7F46E129FCC1}" srcOrd="1" destOrd="0" presId="urn:microsoft.com/office/officeart/2005/8/layout/cycle8"/>
    <dgm:cxn modelId="{12C28D0B-DF15-4A96-BB13-2AA1402CFBFB}" srcId="{057B04C7-9608-474C-B03A-4FF7228B09E3}" destId="{2E9B6FEE-E118-4B2F-972C-1362F657E7D3}" srcOrd="0" destOrd="0" parTransId="{B8CACAE9-5BC7-44C8-BE0E-D46FE01F246B}" sibTransId="{C07F3502-FF22-4834-B226-286A88559BC4}"/>
    <dgm:cxn modelId="{A0DF441B-3380-4F9B-8A8B-D09BA8AE374E}" type="presOf" srcId="{D733F41B-8D19-4A59-B661-58D2A3D397BB}" destId="{2CB1FA1B-1863-4C3B-B96C-BD9996022767}" srcOrd="0" destOrd="0" presId="urn:microsoft.com/office/officeart/2005/8/layout/cycle8"/>
    <dgm:cxn modelId="{FED23520-7927-4F1B-9FEA-0649193A362E}" type="presOf" srcId="{D0B98A77-28FE-47CD-AA52-5642F098CF9F}" destId="{F3A69BEB-45F2-4B2C-86E4-E6B58A0F105E}" srcOrd="1" destOrd="0" presId="urn:microsoft.com/office/officeart/2005/8/layout/cycle8"/>
    <dgm:cxn modelId="{73F8CE22-6AB4-4C3D-A381-8E6AE7AC46D6}" type="presOf" srcId="{2E9B6FEE-E118-4B2F-972C-1362F657E7D3}" destId="{6ECA740B-2EF1-49B6-8754-FA60C64498CA}" srcOrd="0" destOrd="0" presId="urn:microsoft.com/office/officeart/2005/8/layout/cycle8"/>
    <dgm:cxn modelId="{2680CA23-E540-44BA-8161-9FFCB746CB07}" type="presOf" srcId="{D733F41B-8D19-4A59-B661-58D2A3D397BB}" destId="{A3B3FCE8-ED24-4FFE-90C1-60F88D6112CF}" srcOrd="1" destOrd="0" presId="urn:microsoft.com/office/officeart/2005/8/layout/cycle8"/>
    <dgm:cxn modelId="{5812F15D-91AB-4175-A42F-029D6B00A1AA}" srcId="{057B04C7-9608-474C-B03A-4FF7228B09E3}" destId="{D0B98A77-28FE-47CD-AA52-5642F098CF9F}" srcOrd="3" destOrd="0" parTransId="{758BA060-712B-4531-A35C-AA2BF05B6231}" sibTransId="{7C28AB43-4325-4B93-97C9-3A52F897D42E}"/>
    <dgm:cxn modelId="{623B4E82-113B-47A2-AD88-BF54BD33961F}" type="presOf" srcId="{2E9B6FEE-E118-4B2F-972C-1362F657E7D3}" destId="{998A0013-40E8-46BA-9A20-E6E5A11CAAA8}" srcOrd="1" destOrd="0" presId="urn:microsoft.com/office/officeart/2005/8/layout/cycle8"/>
    <dgm:cxn modelId="{E9ED9D8A-1972-43B7-A1FA-CFB0775123CF}" type="presOf" srcId="{057B04C7-9608-474C-B03A-4FF7228B09E3}" destId="{32E078F0-18E4-4719-9B85-B6DC6BB13403}" srcOrd="0" destOrd="0" presId="urn:microsoft.com/office/officeart/2005/8/layout/cycle8"/>
    <dgm:cxn modelId="{86D6FE94-CF27-4F9B-8B64-EEBED6A6EA8E}" srcId="{057B04C7-9608-474C-B03A-4FF7228B09E3}" destId="{D733F41B-8D19-4A59-B661-58D2A3D397BB}" srcOrd="2" destOrd="0" parTransId="{F6C974D4-A542-4869-A960-986D87D5B200}" sibTransId="{C6696E9E-945B-48F9-838E-4265D2F15E04}"/>
    <dgm:cxn modelId="{71E3F7AB-7E4F-409A-9E49-92034CD3D5A8}" type="presOf" srcId="{D0B98A77-28FE-47CD-AA52-5642F098CF9F}" destId="{7D66AABF-CD84-4861-AC0F-927FB60E3D1C}" srcOrd="0" destOrd="0" presId="urn:microsoft.com/office/officeart/2005/8/layout/cycle8"/>
    <dgm:cxn modelId="{7D35AAB6-0C64-47F1-89AF-2C0E01E1CB9A}" srcId="{057B04C7-9608-474C-B03A-4FF7228B09E3}" destId="{9CF3467D-E5E2-4D32-B0AC-40269DB88479}" srcOrd="1" destOrd="0" parTransId="{107A56FA-D93F-4FCC-99F3-AFF4C4816693}" sibTransId="{572A116A-8E30-4556-BBAA-C90F0191464D}"/>
    <dgm:cxn modelId="{56E3A90B-41EE-413B-95EA-0F11B3A5277C}" type="presParOf" srcId="{32E078F0-18E4-4719-9B85-B6DC6BB13403}" destId="{6ECA740B-2EF1-49B6-8754-FA60C64498CA}" srcOrd="0" destOrd="0" presId="urn:microsoft.com/office/officeart/2005/8/layout/cycle8"/>
    <dgm:cxn modelId="{29C98E43-4101-4FCE-887B-BC44640BAA3E}" type="presParOf" srcId="{32E078F0-18E4-4719-9B85-B6DC6BB13403}" destId="{A67D1383-537A-4D61-BAD7-2201ADC76BA7}" srcOrd="1" destOrd="0" presId="urn:microsoft.com/office/officeart/2005/8/layout/cycle8"/>
    <dgm:cxn modelId="{D19A1B03-A94B-4694-B89E-E99CF4437173}" type="presParOf" srcId="{32E078F0-18E4-4719-9B85-B6DC6BB13403}" destId="{0648A398-8289-4F7E-933C-B21A73FC0A2E}" srcOrd="2" destOrd="0" presId="urn:microsoft.com/office/officeart/2005/8/layout/cycle8"/>
    <dgm:cxn modelId="{5CCA0FDD-FE95-4DBF-B7CC-769B5B6DD555}" type="presParOf" srcId="{32E078F0-18E4-4719-9B85-B6DC6BB13403}" destId="{998A0013-40E8-46BA-9A20-E6E5A11CAAA8}" srcOrd="3" destOrd="0" presId="urn:microsoft.com/office/officeart/2005/8/layout/cycle8"/>
    <dgm:cxn modelId="{E1CB503E-E9AC-438E-B0BD-D178CCF7FD06}" type="presParOf" srcId="{32E078F0-18E4-4719-9B85-B6DC6BB13403}" destId="{80CB9F7C-6C59-490B-B558-C61962C048F8}" srcOrd="4" destOrd="0" presId="urn:microsoft.com/office/officeart/2005/8/layout/cycle8"/>
    <dgm:cxn modelId="{C3B81CC6-6C5A-45F7-A9F8-06C2E20773A5}" type="presParOf" srcId="{32E078F0-18E4-4719-9B85-B6DC6BB13403}" destId="{24F3244B-80D0-470A-95F4-2ECCFECA2CEF}" srcOrd="5" destOrd="0" presId="urn:microsoft.com/office/officeart/2005/8/layout/cycle8"/>
    <dgm:cxn modelId="{22FA3C70-139E-4506-A384-703958CA1C1D}" type="presParOf" srcId="{32E078F0-18E4-4719-9B85-B6DC6BB13403}" destId="{8E90747B-06D8-4436-B32E-6631E4D3B813}" srcOrd="6" destOrd="0" presId="urn:microsoft.com/office/officeart/2005/8/layout/cycle8"/>
    <dgm:cxn modelId="{7478D373-E3FB-4E3B-8C5E-E20F10CF1F3B}" type="presParOf" srcId="{32E078F0-18E4-4719-9B85-B6DC6BB13403}" destId="{61CA94D5-AE27-4785-A2D7-7F46E129FCC1}" srcOrd="7" destOrd="0" presId="urn:microsoft.com/office/officeart/2005/8/layout/cycle8"/>
    <dgm:cxn modelId="{69F60AF2-F6DF-4FDC-8561-7FCEC5170C4F}" type="presParOf" srcId="{32E078F0-18E4-4719-9B85-B6DC6BB13403}" destId="{2CB1FA1B-1863-4C3B-B96C-BD9996022767}" srcOrd="8" destOrd="0" presId="urn:microsoft.com/office/officeart/2005/8/layout/cycle8"/>
    <dgm:cxn modelId="{2EB91720-E8C8-4076-BF54-B0B5506A4C5E}" type="presParOf" srcId="{32E078F0-18E4-4719-9B85-B6DC6BB13403}" destId="{D84A2823-287D-42FF-A636-1D5629DE5C0E}" srcOrd="9" destOrd="0" presId="urn:microsoft.com/office/officeart/2005/8/layout/cycle8"/>
    <dgm:cxn modelId="{080E47C7-85C4-466A-9451-5B8FE3974EB0}" type="presParOf" srcId="{32E078F0-18E4-4719-9B85-B6DC6BB13403}" destId="{9B1EDFCD-2E77-4FE8-B156-83658FA26F40}" srcOrd="10" destOrd="0" presId="urn:microsoft.com/office/officeart/2005/8/layout/cycle8"/>
    <dgm:cxn modelId="{F7184206-4AB5-45FE-82A8-8EB0EC522671}" type="presParOf" srcId="{32E078F0-18E4-4719-9B85-B6DC6BB13403}" destId="{A3B3FCE8-ED24-4FFE-90C1-60F88D6112CF}" srcOrd="11" destOrd="0" presId="urn:microsoft.com/office/officeart/2005/8/layout/cycle8"/>
    <dgm:cxn modelId="{AEA2CF67-6B89-43CA-B3F8-9B3D99FB3BBC}" type="presParOf" srcId="{32E078F0-18E4-4719-9B85-B6DC6BB13403}" destId="{7D66AABF-CD84-4861-AC0F-927FB60E3D1C}" srcOrd="12" destOrd="0" presId="urn:microsoft.com/office/officeart/2005/8/layout/cycle8"/>
    <dgm:cxn modelId="{610E9852-8DFF-4337-84EF-F05A0667075D}" type="presParOf" srcId="{32E078F0-18E4-4719-9B85-B6DC6BB13403}" destId="{D9175566-227E-472E-930F-F589E3EDE4D6}" srcOrd="13" destOrd="0" presId="urn:microsoft.com/office/officeart/2005/8/layout/cycle8"/>
    <dgm:cxn modelId="{8B3B51DD-3C71-41D3-B674-844A43B0277C}" type="presParOf" srcId="{32E078F0-18E4-4719-9B85-B6DC6BB13403}" destId="{0483BC80-9801-409C-B401-EDB9A014E875}" srcOrd="14" destOrd="0" presId="urn:microsoft.com/office/officeart/2005/8/layout/cycle8"/>
    <dgm:cxn modelId="{7500022F-F2FB-40E1-81D9-2949DF346ECC}" type="presParOf" srcId="{32E078F0-18E4-4719-9B85-B6DC6BB13403}" destId="{F3A69BEB-45F2-4B2C-86E4-E6B58A0F105E}" srcOrd="15" destOrd="0" presId="urn:microsoft.com/office/officeart/2005/8/layout/cycle8"/>
    <dgm:cxn modelId="{21054A66-025D-4C7A-883A-D6B8728D6112}" type="presParOf" srcId="{32E078F0-18E4-4719-9B85-B6DC6BB13403}" destId="{FAEAF2F0-699A-4361-A403-E4E683E761FC}" srcOrd="16" destOrd="0" presId="urn:microsoft.com/office/officeart/2005/8/layout/cycle8"/>
    <dgm:cxn modelId="{71908E1A-D1ED-43C0-B833-DC6F069AEDA2}" type="presParOf" srcId="{32E078F0-18E4-4719-9B85-B6DC6BB13403}" destId="{D3F857AD-54DF-4695-8CEF-695A7F6B286A}" srcOrd="17" destOrd="0" presId="urn:microsoft.com/office/officeart/2005/8/layout/cycle8"/>
    <dgm:cxn modelId="{6133D011-7953-41F4-B9A6-D266F156E6DB}" type="presParOf" srcId="{32E078F0-18E4-4719-9B85-B6DC6BB13403}" destId="{CD7097FE-51EA-478D-AE9A-94800B7A8CDF}" srcOrd="18" destOrd="0" presId="urn:microsoft.com/office/officeart/2005/8/layout/cycle8"/>
    <dgm:cxn modelId="{EB5F5F6B-B8D6-4441-9B4F-0EFC5DFD5492}" type="presParOf" srcId="{32E078F0-18E4-4719-9B85-B6DC6BB13403}" destId="{99F9FEDA-E3B5-47D2-BEDD-4F31396E13A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A740B-2EF1-49B6-8754-FA60C64498CA}">
      <dsp:nvSpPr>
        <dsp:cNvPr id="0" name=""/>
        <dsp:cNvSpPr/>
      </dsp:nvSpPr>
      <dsp:spPr>
        <a:xfrm>
          <a:off x="1952631" y="323467"/>
          <a:ext cx="4352544" cy="4352544"/>
        </a:xfrm>
        <a:prstGeom prst="pie">
          <a:avLst>
            <a:gd name="adj1" fmla="val 162000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Poverty and jobs</a:t>
          </a:r>
        </a:p>
        <a:p>
          <a:pPr marL="0" lvl="0" indent="0" algn="ctr" defTabSz="889000">
            <a:lnSpc>
              <a:spcPct val="90000"/>
            </a:lnSpc>
            <a:spcBef>
              <a:spcPct val="0"/>
            </a:spcBef>
            <a:spcAft>
              <a:spcPct val="35000"/>
            </a:spcAft>
            <a:buNone/>
          </a:pPr>
          <a:endParaRPr lang="en-US" sz="2000" kern="1200" dirty="0"/>
        </a:p>
      </dsp:txBody>
      <dsp:txXfrm>
        <a:off x="4263106" y="1225584"/>
        <a:ext cx="1606296" cy="1191768"/>
      </dsp:txXfrm>
    </dsp:sp>
    <dsp:sp modelId="{80CB9F7C-6C59-490B-B558-C61962C048F8}">
      <dsp:nvSpPr>
        <dsp:cNvPr id="0" name=""/>
        <dsp:cNvSpPr/>
      </dsp:nvSpPr>
      <dsp:spPr>
        <a:xfrm>
          <a:off x="1952631" y="469588"/>
          <a:ext cx="4352544" cy="4352544"/>
        </a:xfrm>
        <a:prstGeom prst="pie">
          <a:avLst>
            <a:gd name="adj1" fmla="val 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Access to healthy food and physical activity</a:t>
          </a:r>
        </a:p>
      </dsp:txBody>
      <dsp:txXfrm>
        <a:off x="4263106" y="2728248"/>
        <a:ext cx="1606296" cy="1191768"/>
      </dsp:txXfrm>
    </dsp:sp>
    <dsp:sp modelId="{2CB1FA1B-1863-4C3B-B96C-BD9996022767}">
      <dsp:nvSpPr>
        <dsp:cNvPr id="0" name=""/>
        <dsp:cNvSpPr/>
      </dsp:nvSpPr>
      <dsp:spPr>
        <a:xfrm>
          <a:off x="1806509" y="469588"/>
          <a:ext cx="4352544" cy="4352544"/>
        </a:xfrm>
        <a:prstGeom prst="pie">
          <a:avLst>
            <a:gd name="adj1" fmla="val 5400000"/>
            <a:gd name="adj2" fmla="val 10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Behavioral health</a:t>
          </a:r>
        </a:p>
      </dsp:txBody>
      <dsp:txXfrm>
        <a:off x="2242282" y="2728248"/>
        <a:ext cx="1606296" cy="1191768"/>
      </dsp:txXfrm>
    </dsp:sp>
    <dsp:sp modelId="{7D66AABF-CD84-4861-AC0F-927FB60E3D1C}">
      <dsp:nvSpPr>
        <dsp:cNvPr id="0" name=""/>
        <dsp:cNvSpPr/>
      </dsp:nvSpPr>
      <dsp:spPr>
        <a:xfrm>
          <a:off x="1806509" y="323467"/>
          <a:ext cx="4352544" cy="4352544"/>
        </a:xfrm>
        <a:prstGeom prst="pie">
          <a:avLst>
            <a:gd name="adj1" fmla="val 1080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Safe and affordable housing</a:t>
          </a:r>
        </a:p>
        <a:p>
          <a:pPr marL="0" lvl="0" indent="0" algn="ctr" defTabSz="889000">
            <a:lnSpc>
              <a:spcPct val="90000"/>
            </a:lnSpc>
            <a:spcBef>
              <a:spcPct val="0"/>
            </a:spcBef>
            <a:spcAft>
              <a:spcPct val="35000"/>
            </a:spcAft>
            <a:buNone/>
          </a:pPr>
          <a:endParaRPr lang="en-US" sz="2000" kern="1200" dirty="0"/>
        </a:p>
      </dsp:txBody>
      <dsp:txXfrm>
        <a:off x="2242282" y="1225584"/>
        <a:ext cx="1606296" cy="1191768"/>
      </dsp:txXfrm>
    </dsp:sp>
    <dsp:sp modelId="{FAEAF2F0-699A-4361-A403-E4E683E761FC}">
      <dsp:nvSpPr>
        <dsp:cNvPr id="0" name=""/>
        <dsp:cNvSpPr/>
      </dsp:nvSpPr>
      <dsp:spPr>
        <a:xfrm>
          <a:off x="1683187" y="54024"/>
          <a:ext cx="4891430" cy="4891430"/>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F857AD-54DF-4695-8CEF-695A7F6B286A}">
      <dsp:nvSpPr>
        <dsp:cNvPr id="0" name=""/>
        <dsp:cNvSpPr/>
      </dsp:nvSpPr>
      <dsp:spPr>
        <a:xfrm>
          <a:off x="1683187" y="200145"/>
          <a:ext cx="4891430" cy="4891430"/>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7097FE-51EA-478D-AE9A-94800B7A8CDF}">
      <dsp:nvSpPr>
        <dsp:cNvPr id="0" name=""/>
        <dsp:cNvSpPr/>
      </dsp:nvSpPr>
      <dsp:spPr>
        <a:xfrm>
          <a:off x="1537066" y="200145"/>
          <a:ext cx="4891430" cy="4891430"/>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9FEDA-E3B5-47D2-BEDD-4F31396E13A3}">
      <dsp:nvSpPr>
        <dsp:cNvPr id="0" name=""/>
        <dsp:cNvSpPr/>
      </dsp:nvSpPr>
      <dsp:spPr>
        <a:xfrm>
          <a:off x="1537066" y="54024"/>
          <a:ext cx="4891430" cy="4891430"/>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67E68A0F-BCAA-45D6-AAC9-1D34F86E8CCC}" type="datetimeFigureOut">
              <a:rPr lang="en-US"/>
              <a:pPr>
                <a:defRPr/>
              </a:pPr>
              <a:t>7/10/2018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0FE150C5-7CF5-4F52-80A1-A95FCA7D66D9}" type="slidenum">
              <a:rPr lang="en-US"/>
              <a:pPr>
                <a:defRPr/>
              </a:pPr>
              <a:t>‹#›</a:t>
            </a:fld>
            <a:endParaRPr lang="en-US"/>
          </a:p>
        </p:txBody>
      </p:sp>
    </p:spTree>
    <p:extLst>
      <p:ext uri="{BB962C8B-B14F-4D97-AF65-F5344CB8AC3E}">
        <p14:creationId xmlns:p14="http://schemas.microsoft.com/office/powerpoint/2010/main" val="2750922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321D9523-FAE1-4F08-8E30-99FCB480A393}" type="datetimeFigureOut">
              <a:rPr lang="en-US"/>
              <a:pPr>
                <a:defRPr/>
              </a:pPr>
              <a:t>7/10/2018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8682EF55-225A-4ADF-8403-462834AC91C6}" type="slidenum">
              <a:rPr lang="en-US"/>
              <a:pPr>
                <a:defRPr/>
              </a:pPr>
              <a:t>‹#›</a:t>
            </a:fld>
            <a:endParaRPr lang="en-US"/>
          </a:p>
        </p:txBody>
      </p:sp>
    </p:spTree>
    <p:extLst>
      <p:ext uri="{BB962C8B-B14F-4D97-AF65-F5344CB8AC3E}">
        <p14:creationId xmlns:p14="http://schemas.microsoft.com/office/powerpoint/2010/main" val="1851956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40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w Cen MT" pitchFamily="34" charset="0"/>
              </a:defRPr>
            </a:lvl1pPr>
            <a:lvl2pPr marL="742950" indent="-285750" eaLnBrk="0" hangingPunct="0">
              <a:defRPr>
                <a:solidFill>
                  <a:schemeClr val="tx1"/>
                </a:solidFill>
                <a:latin typeface="Tw Cen MT" pitchFamily="34" charset="0"/>
              </a:defRPr>
            </a:lvl2pPr>
            <a:lvl3pPr marL="1143000" indent="-228600" eaLnBrk="0" hangingPunct="0">
              <a:defRPr>
                <a:solidFill>
                  <a:schemeClr val="tx1"/>
                </a:solidFill>
                <a:latin typeface="Tw Cen MT" pitchFamily="34" charset="0"/>
              </a:defRPr>
            </a:lvl3pPr>
            <a:lvl4pPr marL="1600200" indent="-228600" eaLnBrk="0" hangingPunct="0">
              <a:defRPr>
                <a:solidFill>
                  <a:schemeClr val="tx1"/>
                </a:solidFill>
                <a:latin typeface="Tw Cen MT" pitchFamily="34" charset="0"/>
              </a:defRPr>
            </a:lvl4pPr>
            <a:lvl5pPr marL="2057400" indent="-228600" eaLnBrk="0" hangingPunct="0">
              <a:defRPr>
                <a:solidFill>
                  <a:schemeClr val="tx1"/>
                </a:solidFill>
                <a:latin typeface="Tw Cen MT" pitchFamily="34" charset="0"/>
              </a:defRPr>
            </a:lvl5pPr>
            <a:lvl6pPr marL="2514600" indent="-228600" eaLnBrk="0" fontAlgn="base" hangingPunct="0">
              <a:spcBef>
                <a:spcPct val="0"/>
              </a:spcBef>
              <a:spcAft>
                <a:spcPct val="0"/>
              </a:spcAft>
              <a:defRPr>
                <a:solidFill>
                  <a:schemeClr val="tx1"/>
                </a:solidFill>
                <a:latin typeface="Tw Cen MT" pitchFamily="34" charset="0"/>
              </a:defRPr>
            </a:lvl6pPr>
            <a:lvl7pPr marL="2971800" indent="-228600" eaLnBrk="0" fontAlgn="base" hangingPunct="0">
              <a:spcBef>
                <a:spcPct val="0"/>
              </a:spcBef>
              <a:spcAft>
                <a:spcPct val="0"/>
              </a:spcAft>
              <a:defRPr>
                <a:solidFill>
                  <a:schemeClr val="tx1"/>
                </a:solidFill>
                <a:latin typeface="Tw Cen MT" pitchFamily="34" charset="0"/>
              </a:defRPr>
            </a:lvl7pPr>
            <a:lvl8pPr marL="3429000" indent="-228600" eaLnBrk="0" fontAlgn="base" hangingPunct="0">
              <a:spcBef>
                <a:spcPct val="0"/>
              </a:spcBef>
              <a:spcAft>
                <a:spcPct val="0"/>
              </a:spcAft>
              <a:defRPr>
                <a:solidFill>
                  <a:schemeClr val="tx1"/>
                </a:solidFill>
                <a:latin typeface="Tw Cen MT" pitchFamily="34" charset="0"/>
              </a:defRPr>
            </a:lvl8pPr>
            <a:lvl9pPr marL="3886200" indent="-228600" eaLnBrk="0" fontAlgn="base" hangingPunct="0">
              <a:spcBef>
                <a:spcPct val="0"/>
              </a:spcBef>
              <a:spcAft>
                <a:spcPct val="0"/>
              </a:spcAft>
              <a:defRPr>
                <a:solidFill>
                  <a:schemeClr val="tx1"/>
                </a:solidFill>
                <a:latin typeface="Tw Cen MT" pitchFamily="34" charset="0"/>
              </a:defRPr>
            </a:lvl9pPr>
          </a:lstStyle>
          <a:p>
            <a:pPr eaLnBrk="1" fontAlgn="base" hangingPunct="1">
              <a:spcBef>
                <a:spcPct val="0"/>
              </a:spcBef>
              <a:spcAft>
                <a:spcPct val="0"/>
              </a:spcAft>
            </a:pPr>
            <a:fld id="{380B197E-1296-485D-8BF1-2B0F3BB25B66}" type="slidenum">
              <a:rPr lang="en-US" smtClean="0">
                <a:latin typeface="Calibri" pitchFamily="34" charset="0"/>
              </a:rPr>
              <a:pPr eaLnBrk="1" fontAlgn="base" hangingPunct="1">
                <a:spcBef>
                  <a:spcPct val="0"/>
                </a:spcBef>
                <a:spcAft>
                  <a:spcPct val="0"/>
                </a:spcAft>
              </a:pPr>
              <a:t>1</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 - l</a:t>
            </a:r>
            <a:r>
              <a:rPr lang="en-US" i="0" dirty="0"/>
              <a:t>ong-term, systematic effort to address public health problems on the basis of the results of community health assessment activities and the community health improvement process. This plan is used by health and other governmental education and human service agencies, in collaboration with community partners, to set priorities and coordinate and target resources. A community health improvement plan is critical for developing policies and defining actions to target efforts that promote health. It should define the vision for the health of the community through a collaborative process and should address the gamut of strengths, weaknesses, challenges, and opportunities that exist in the community to improve the health status of that community.</a:t>
            </a:r>
            <a:endParaRPr lang="en-US" dirty="0"/>
          </a:p>
          <a:p>
            <a:endParaRPr lang="en-US" dirty="0"/>
          </a:p>
        </p:txBody>
      </p:sp>
      <p:sp>
        <p:nvSpPr>
          <p:cNvPr id="4" name="Slide Number Placeholder 3"/>
          <p:cNvSpPr>
            <a:spLocks noGrp="1"/>
          </p:cNvSpPr>
          <p:nvPr>
            <p:ph type="sldNum" sz="quarter" idx="10"/>
          </p:nvPr>
        </p:nvSpPr>
        <p:spPr/>
        <p:txBody>
          <a:bodyPr/>
          <a:lstStyle/>
          <a:p>
            <a:fld id="{D5994163-BA58-41BB-9089-36CD5B7C7E7D}" type="slidenum">
              <a:rPr lang="en-US" smtClean="0"/>
              <a:t>4</a:t>
            </a:fld>
            <a:endParaRPr lang="en-US"/>
          </a:p>
        </p:txBody>
      </p:sp>
    </p:spTree>
    <p:extLst>
      <p:ext uri="{BB962C8B-B14F-4D97-AF65-F5344CB8AC3E}">
        <p14:creationId xmlns:p14="http://schemas.microsoft.com/office/powerpoint/2010/main" val="453858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illustrates the</a:t>
            </a:r>
            <a:r>
              <a:rPr lang="en-US" sz="1200" dirty="0"/>
              <a:t> </a:t>
            </a:r>
            <a:r>
              <a:rPr lang="en-US" sz="1200" cap="none" baseline="0" dirty="0"/>
              <a:t>importance of population-based approaches.</a:t>
            </a:r>
            <a:endParaRPr lang="en-US" cap="none" baseline="0" dirty="0"/>
          </a:p>
        </p:txBody>
      </p:sp>
      <p:sp>
        <p:nvSpPr>
          <p:cNvPr id="4" name="Slide Number Placeholder 3"/>
          <p:cNvSpPr>
            <a:spLocks noGrp="1"/>
          </p:cNvSpPr>
          <p:nvPr>
            <p:ph type="sldNum" sz="quarter" idx="10"/>
          </p:nvPr>
        </p:nvSpPr>
        <p:spPr/>
        <p:txBody>
          <a:bodyPr/>
          <a:lstStyle/>
          <a:p>
            <a:pPr>
              <a:defRPr/>
            </a:pPr>
            <a:fld id="{8682EF55-225A-4ADF-8403-462834AC91C6}" type="slidenum">
              <a:rPr lang="en-US" smtClean="0"/>
              <a:pPr>
                <a:defRPr/>
              </a:pPr>
              <a:t>7</a:t>
            </a:fld>
            <a:endParaRPr lang="en-US"/>
          </a:p>
        </p:txBody>
      </p:sp>
    </p:spTree>
    <p:extLst>
      <p:ext uri="{BB962C8B-B14F-4D97-AF65-F5344CB8AC3E}">
        <p14:creationId xmlns:p14="http://schemas.microsoft.com/office/powerpoint/2010/main" val="12336420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b="1" cap="all" baseline="0">
                <a:solidFill>
                  <a:srgbClr val="2F9139"/>
                </a:solidFill>
                <a:latin typeface="+mj-lt"/>
              </a:defRPr>
            </a:lvl1pPr>
          </a:lstStyle>
          <a:p>
            <a:r>
              <a:rPr lang="en-US" dirty="0"/>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000">
                <a:solidFill>
                  <a:srgbClr val="FFFFF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0" name="Date Placeholder 27"/>
          <p:cNvSpPr>
            <a:spLocks noGrp="1"/>
          </p:cNvSpPr>
          <p:nvPr>
            <p:ph type="dt" sz="half" idx="10"/>
          </p:nvPr>
        </p:nvSpPr>
        <p:spPr>
          <a:xfrm>
            <a:off x="307975" y="304800"/>
            <a:ext cx="2057400" cy="685800"/>
          </a:xfrm>
        </p:spPr>
        <p:txBody>
          <a:bodyPr>
            <a:noAutofit/>
          </a:bodyPr>
          <a:lstStyle>
            <a:lvl1pPr algn="ctr">
              <a:defRPr sz="2000">
                <a:solidFill>
                  <a:srgbClr val="FFFFFF"/>
                </a:solidFill>
                <a:latin typeface="Frutiger 55 Roman" pitchFamily="2" charset="0"/>
              </a:defRPr>
            </a:lvl1pPr>
          </a:lstStyle>
          <a:p>
            <a:pPr>
              <a:defRPr/>
            </a:pPr>
            <a:fld id="{E006CEFE-895F-49FC-9B1A-9EB857C8CF05}" type="datetime1">
              <a:rPr lang="en-US"/>
              <a:pPr>
                <a:defRPr/>
              </a:pPr>
              <a:t>7/10/2018</a:t>
            </a:fld>
            <a:endParaRPr lang="en-US" dirty="0"/>
          </a:p>
        </p:txBody>
      </p:sp>
      <p:pic>
        <p:nvPicPr>
          <p:cNvPr id="3" name="Picture 2" descr="LiveWell_DG_C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5181600"/>
            <a:ext cx="1828800" cy="1548384"/>
          </a:xfrm>
          <a:prstGeom prst="rect">
            <a:avLst/>
          </a:prstGeom>
        </p:spPr>
      </p:pic>
    </p:spTree>
    <p:extLst>
      <p:ext uri="{BB962C8B-B14F-4D97-AF65-F5344CB8AC3E}">
        <p14:creationId xmlns:p14="http://schemas.microsoft.com/office/powerpoint/2010/main" val="18543061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BC09C27B-6E85-4A9F-A1AF-1B429253500C}" type="datetime1">
              <a:rPr lang="en-US"/>
              <a:pPr>
                <a:defRPr/>
              </a:pPr>
              <a:t>7/10/2018</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E4ED77B-588E-46EB-BD28-27AA677395E6}" type="slidenum">
              <a:rPr lang="en-US"/>
              <a:pPr>
                <a:defRPr/>
              </a:pPr>
              <a:t>‹#›</a:t>
            </a:fld>
            <a:endParaRPr lang="en-US" dirty="0"/>
          </a:p>
        </p:txBody>
      </p:sp>
    </p:spTree>
    <p:extLst>
      <p:ext uri="{BB962C8B-B14F-4D97-AF65-F5344CB8AC3E}">
        <p14:creationId xmlns:p14="http://schemas.microsoft.com/office/powerpoint/2010/main" val="4115809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rgbClr val="85C35C"/>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9CD91544-99D4-4352-9EAA-312E442D13C1}" type="datetime1">
              <a:rPr lang="en-US"/>
              <a:pPr>
                <a:defRPr/>
              </a:pPr>
              <a:t>7/10/2018</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solidFill>
            <a:srgbClr val="2F9139"/>
          </a:solidFill>
        </p:spPr>
        <p:txBody>
          <a:bodyPr/>
          <a:lstStyle>
            <a:lvl1pPr>
              <a:defRPr/>
            </a:lvl1pPr>
          </a:lstStyle>
          <a:p>
            <a:pPr>
              <a:defRPr/>
            </a:pPr>
            <a:fld id="{EDA6D059-D1C9-476E-8FC7-534CD18C7EE5}" type="slidenum">
              <a:rPr lang="en-US"/>
              <a:pPr>
                <a:defRPr/>
              </a:pPr>
              <a:t>‹#›</a:t>
            </a:fld>
            <a:endParaRPr lang="en-US" dirty="0"/>
          </a:p>
        </p:txBody>
      </p:sp>
    </p:spTree>
    <p:extLst>
      <p:ext uri="{BB962C8B-B14F-4D97-AF65-F5344CB8AC3E}">
        <p14:creationId xmlns:p14="http://schemas.microsoft.com/office/powerpoint/2010/main" val="354197954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4BAF0FD9-5CF6-42CF-82CA-87A43369CAD6}" type="datetime1">
              <a:rPr lang="en-US"/>
              <a:pPr>
                <a:defRPr/>
              </a:pPr>
              <a:t>7/10/2018</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DF7E5CC-56BE-43EF-A1B0-DC999FD60B0F}" type="slidenum">
              <a:rPr lang="en-US"/>
              <a:pPr>
                <a:defRPr/>
              </a:pPr>
              <a:t>‹#›</a:t>
            </a:fld>
            <a:endParaRPr lang="en-US" dirty="0"/>
          </a:p>
        </p:txBody>
      </p:sp>
    </p:spTree>
    <p:extLst>
      <p:ext uri="{BB962C8B-B14F-4D97-AF65-F5344CB8AC3E}">
        <p14:creationId xmlns:p14="http://schemas.microsoft.com/office/powerpoint/2010/main" val="4044924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798A464-1EA2-40BE-A2A7-2D75351C5C0F}" type="datetime1">
              <a:rPr lang="en-US"/>
              <a:pPr>
                <a:defRPr/>
              </a:pPr>
              <a:t>7/10/2018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solidFill>
            <a:srgbClr val="2F9139"/>
          </a:solidFill>
        </p:spPr>
        <p:txBody>
          <a:bodyPr/>
          <a:lstStyle>
            <a:lvl1pPr>
              <a:defRPr/>
            </a:lvl1pPr>
          </a:lstStyle>
          <a:p>
            <a:pPr>
              <a:defRPr/>
            </a:pPr>
            <a:fld id="{FF2D54F4-BE64-40A3-AA29-BF7391B3DEBA}" type="slidenum">
              <a:rPr lang="en-US"/>
              <a:pPr>
                <a:defRPr/>
              </a:pPr>
              <a:t>‹#›</a:t>
            </a:fld>
            <a:endParaRPr lang="en-US"/>
          </a:p>
        </p:txBody>
      </p:sp>
    </p:spTree>
    <p:extLst>
      <p:ext uri="{BB962C8B-B14F-4D97-AF65-F5344CB8AC3E}">
        <p14:creationId xmlns:p14="http://schemas.microsoft.com/office/powerpoint/2010/main" val="2407819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156448" cy="685800"/>
          </a:xfrm>
        </p:spPr>
        <p:txBody>
          <a:bodyPr/>
          <a:lstStyle>
            <a:lvl1pPr>
              <a:defRPr>
                <a:solidFill>
                  <a:schemeClr val="bg1">
                    <a:lumMod val="50000"/>
                  </a:schemeClr>
                </a:solidFill>
                <a:latin typeface="+mj-lt"/>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mj-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4953000" y="4953000"/>
            <a:ext cx="2667000" cy="365125"/>
          </a:xfrm>
        </p:spPr>
        <p:txBody>
          <a:bodyPr/>
          <a:lstStyle>
            <a:lvl1pPr>
              <a:defRPr/>
            </a:lvl1pPr>
          </a:lstStyle>
          <a:p>
            <a:pPr>
              <a:defRPr/>
            </a:pPr>
            <a:fld id="{D2565C11-6331-4AC5-BED1-ECCF38DF841D}" type="datetime1">
              <a:rPr lang="en-US"/>
              <a:pPr>
                <a:defRPr/>
              </a:pPr>
              <a:t>7/10/2018</a:t>
            </a:fld>
            <a:endParaRPr lang="en-US" dirty="0"/>
          </a:p>
        </p:txBody>
      </p:sp>
      <p:sp>
        <p:nvSpPr>
          <p:cNvPr id="6" name="Footer Placeholder 4"/>
          <p:cNvSpPr>
            <a:spLocks noGrp="1"/>
          </p:cNvSpPr>
          <p:nvPr>
            <p:ph type="ftr" sz="quarter" idx="11"/>
          </p:nvPr>
        </p:nvSpPr>
        <p:spPr/>
        <p:txBody>
          <a:bodyPr/>
          <a:lstStyle>
            <a:lvl1pPr>
              <a:defRPr>
                <a:latin typeface="+mn-lt"/>
              </a:defRPr>
            </a:lvl1pPr>
          </a:lstStyle>
          <a:p>
            <a:pPr>
              <a:defRPr/>
            </a:pPr>
            <a:endParaRPr lang="en-US"/>
          </a:p>
        </p:txBody>
      </p:sp>
      <p:sp>
        <p:nvSpPr>
          <p:cNvPr id="7" name="Slide Number Placeholder 5"/>
          <p:cNvSpPr>
            <a:spLocks noGrp="1"/>
          </p:cNvSpPr>
          <p:nvPr>
            <p:ph type="sldNum" sz="quarter" idx="12"/>
          </p:nvPr>
        </p:nvSpPr>
        <p:spPr>
          <a:solidFill>
            <a:srgbClr val="2F9139"/>
          </a:solidFill>
        </p:spPr>
        <p:txBody>
          <a:bodyPr/>
          <a:lstStyle>
            <a:lvl1pPr>
              <a:defRPr>
                <a:solidFill>
                  <a:srgbClr val="FFFFFF"/>
                </a:solidFill>
                <a:latin typeface="+mn-lt"/>
              </a:defRPr>
            </a:lvl1pPr>
          </a:lstStyle>
          <a:p>
            <a:pPr>
              <a:defRPr/>
            </a:pPr>
            <a:fld id="{8A42CB45-06B5-4ABC-86CE-82F129C22E90}" type="slidenum">
              <a:rPr lang="en-US"/>
              <a:pPr>
                <a:defRPr/>
              </a:pPr>
              <a:t>‹#›</a:t>
            </a:fld>
            <a:endParaRPr lang="en-US" dirty="0"/>
          </a:p>
        </p:txBody>
      </p:sp>
      <p:pic>
        <p:nvPicPr>
          <p:cNvPr id="4" name="Picture 3" descr="LiveWell_DG_C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5791200"/>
            <a:ext cx="1143000" cy="967740"/>
          </a:xfrm>
          <a:prstGeom prst="rect">
            <a:avLst/>
          </a:prstGeom>
        </p:spPr>
      </p:pic>
    </p:spTree>
    <p:extLst>
      <p:ext uri="{BB962C8B-B14F-4D97-AF65-F5344CB8AC3E}">
        <p14:creationId xmlns:p14="http://schemas.microsoft.com/office/powerpoint/2010/main" val="40295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rgbClr val="2F913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bg1">
                    <a:lumMod val="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554870D7-3A2A-4469-BB7C-49424D594F21}" type="datetime1">
              <a:rPr lang="en-US"/>
              <a:pPr>
                <a:defRPr/>
              </a:pPr>
              <a:t>7/10/2018</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1208C9FF-EBA0-4489-B3AD-A17E82CE2907}"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1525703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0C696B95-54B3-4390-935F-E19A2E1AFCAF}" type="datetime1">
              <a:rPr lang="en-US"/>
              <a:pPr>
                <a:defRPr/>
              </a:pPr>
              <a:t>7/10/2018</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5570E5A6-DDC6-4C21-935F-33A16008F93A}"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62201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rgbClr val="85C35C"/>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85C35C"/>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9F3A2343-EE1F-49FA-9A7D-C9107CE58C41}" type="datetime1">
              <a:rPr lang="en-US"/>
              <a:pPr>
                <a:defRPr/>
              </a:pPr>
              <a:t>7/10/2018</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5CE2707A-B37B-4531-9176-5F45D697318E}"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84872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B559D8C8-33D6-4E6A-83D6-80B320113E9B}" type="datetime1">
              <a:rPr lang="en-US"/>
              <a:pPr>
                <a:defRPr/>
              </a:pPr>
              <a:t>7/10/2018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solidFill>
            <a:srgbClr val="2F9139"/>
          </a:solidFill>
        </p:spPr>
        <p:txBody>
          <a:bodyPr/>
          <a:lstStyle>
            <a:lvl1pPr>
              <a:defRPr>
                <a:solidFill>
                  <a:srgbClr val="FFFFFF"/>
                </a:solidFill>
              </a:defRPr>
            </a:lvl1pPr>
          </a:lstStyle>
          <a:p>
            <a:pPr>
              <a:defRPr/>
            </a:pPr>
            <a:fld id="{C69C9440-6963-471A-BEA2-DD545C8E9C02}" type="slidenum">
              <a:rPr lang="en-US"/>
              <a:pPr>
                <a:defRPr/>
              </a:pPr>
              <a:t>‹#›</a:t>
            </a:fld>
            <a:endParaRPr lang="en-US"/>
          </a:p>
        </p:txBody>
      </p:sp>
    </p:spTree>
    <p:extLst>
      <p:ext uri="{BB962C8B-B14F-4D97-AF65-F5344CB8AC3E}">
        <p14:creationId xmlns:p14="http://schemas.microsoft.com/office/powerpoint/2010/main" val="2578240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787A395-9AB2-40AF-BE35-0CDB83FD77A4}" type="datetime1">
              <a:rPr lang="en-US"/>
              <a:pPr>
                <a:defRPr/>
              </a:pPr>
              <a:t>7/10/2018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8BC5F372-7D92-4185-8916-F4EF09EDF1E4}" type="slidenum">
              <a:rPr lang="en-US"/>
              <a:pPr>
                <a:defRPr/>
              </a:pPr>
              <a:t>‹#›</a:t>
            </a:fld>
            <a:endParaRPr lang="en-US"/>
          </a:p>
        </p:txBody>
      </p:sp>
    </p:spTree>
    <p:extLst>
      <p:ext uri="{BB962C8B-B14F-4D97-AF65-F5344CB8AC3E}">
        <p14:creationId xmlns:p14="http://schemas.microsoft.com/office/powerpoint/2010/main" val="385418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solidFill>
            <a:srgbClr val="85C35C"/>
          </a:solidFill>
          <a:ln w="50800" cap="sq" cmpd="dbl" algn="ctr">
            <a:solidFill>
              <a:srgbClr val="2F9139"/>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0D3D339A-1858-4ED3-B2C3-D2EF88DC463D}" type="datetime1">
              <a:rPr lang="en-US"/>
              <a:pPr>
                <a:defRPr/>
              </a:pPr>
              <a:t>7/10/2018</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8330F9D-737D-4194-835D-2C1BC3C06F5C}" type="slidenum">
              <a:rPr lang="en-US"/>
              <a:pPr>
                <a:defRPr/>
              </a:pPr>
              <a:t>‹#›</a:t>
            </a:fld>
            <a:endParaRPr lang="en-US" dirty="0"/>
          </a:p>
        </p:txBody>
      </p:sp>
    </p:spTree>
    <p:extLst>
      <p:ext uri="{BB962C8B-B14F-4D97-AF65-F5344CB8AC3E}">
        <p14:creationId xmlns:p14="http://schemas.microsoft.com/office/powerpoint/2010/main" val="1937711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94B25E82-5392-45CE-B18A-57D9C285A06C}" type="datetime1">
              <a:rPr lang="en-US"/>
              <a:pPr>
                <a:defRPr/>
              </a:pPr>
              <a:t>7/10/2018</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E754A31E-0FD4-404B-BB81-C9883DB80ACB}"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224850488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Frutiger 45 Light" pitchFamily="34" charset="0"/>
              </a:defRPr>
            </a:lvl1pPr>
          </a:lstStyle>
          <a:p>
            <a:pPr>
              <a:defRPr/>
            </a:pPr>
            <a:fld id="{9887CEED-63EE-4239-BB07-4626C50E3FFB}" type="datetime1">
              <a:rPr lang="en-US"/>
              <a:pPr>
                <a:defRPr/>
              </a:pPr>
              <a:t>7/10/2018</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utiger 45 Light" pitchFamily="34" charset="0"/>
              </a:defRPr>
            </a:lvl1pPr>
          </a:lstStyle>
          <a:p>
            <a:pPr>
              <a:defRPr/>
            </a:pPr>
            <a:endParaRPr lang="en-US" dirty="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rgbClr val="2F913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F9D70630-FE4D-4B64-92AE-0370B4F50F3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75" r:id="rId8"/>
    <p:sldLayoutId id="2147483785" r:id="rId9"/>
    <p:sldLayoutId id="2147483776" r:id="rId10"/>
    <p:sldLayoutId id="2147483786" r:id="rId11"/>
    <p:sldLayoutId id="2147483777" r:id="rId12"/>
    <p:sldLayoutId id="2147483787" r:id="rId13"/>
  </p:sldLayoutIdLst>
  <p:hf hdr="0" ftr="0" dt="0"/>
  <p:txStyles>
    <p:titleStyle>
      <a:lvl1pPr algn="l" rtl="0" eaLnBrk="0" fontAlgn="base" hangingPunct="0">
        <a:spcBef>
          <a:spcPct val="0"/>
        </a:spcBef>
        <a:spcAft>
          <a:spcPct val="0"/>
        </a:spcAft>
        <a:defRPr sz="4400" kern="1200">
          <a:solidFill>
            <a:schemeClr val="bg1">
              <a:lumMod val="50000"/>
            </a:schemeClr>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bg1">
              <a:lumMod val="50000"/>
            </a:schemeClr>
          </a:solidFill>
          <a:latin typeface="+mj-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bg1">
              <a:lumMod val="50000"/>
            </a:schemeClr>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bg1">
              <a:lumMod val="50000"/>
            </a:schemeClr>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bg1">
              <a:lumMod val="50000"/>
            </a:schemeClr>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bg1">
              <a:lumMod val="50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tif"/><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876800"/>
            <a:ext cx="8610600" cy="1143000"/>
          </a:xfrm>
        </p:spPr>
        <p:txBody>
          <a:bodyPr>
            <a:normAutofit/>
          </a:bodyPr>
          <a:lstStyle/>
          <a:p>
            <a:pPr algn="r" eaLnBrk="1" fontAlgn="auto" hangingPunct="1">
              <a:lnSpc>
                <a:spcPct val="50000"/>
              </a:lnSpc>
              <a:spcAft>
                <a:spcPts val="0"/>
              </a:spcAft>
              <a:defRPr/>
            </a:pPr>
            <a:r>
              <a:rPr lang="en-US" sz="4000" cap="small" dirty="0">
                <a:solidFill>
                  <a:srgbClr val="2F9139"/>
                </a:solidFill>
              </a:rPr>
              <a:t>COMMUNITY PLANNING MEETING</a:t>
            </a:r>
            <a:br>
              <a:rPr lang="en-US" dirty="0">
                <a:solidFill>
                  <a:srgbClr val="2F9139"/>
                </a:solidFill>
              </a:rPr>
            </a:br>
            <a:r>
              <a:rPr lang="en-US" dirty="0">
                <a:solidFill>
                  <a:srgbClr val="2F9139"/>
                </a:solidFill>
              </a:rPr>
              <a:t> </a:t>
            </a:r>
            <a:r>
              <a:rPr lang="en-US" sz="2200" b="0" dirty="0">
                <a:solidFill>
                  <a:srgbClr val="2F9139"/>
                </a:solidFill>
              </a:rPr>
              <a:t>JULY 12, 2018</a:t>
            </a:r>
          </a:p>
        </p:txBody>
      </p:sp>
      <p:sp>
        <p:nvSpPr>
          <p:cNvPr id="3" name="Subtitle 2"/>
          <p:cNvSpPr>
            <a:spLocks noGrp="1"/>
          </p:cNvSpPr>
          <p:nvPr>
            <p:ph type="subTitle" idx="1"/>
          </p:nvPr>
        </p:nvSpPr>
        <p:spPr/>
        <p:txBody>
          <a:bodyPr anchor="b"/>
          <a:lstStyle/>
          <a:p>
            <a:pPr algn="r" eaLnBrk="1" fontAlgn="auto" hangingPunct="1">
              <a:spcAft>
                <a:spcPts val="0"/>
              </a:spcAft>
              <a:buFont typeface="Wingdings"/>
              <a:buNone/>
              <a:defRPr/>
            </a:pPr>
            <a:r>
              <a:rPr lang="en-US" dirty="0">
                <a:solidFill>
                  <a:schemeClr val="tx1"/>
                </a:solidFill>
              </a:rPr>
              <a:t>Facilitator: Christina Holt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533400"/>
            <a:ext cx="7537812" cy="4038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Tonight’s Agenda</a:t>
            </a:r>
          </a:p>
        </p:txBody>
      </p:sp>
      <p:sp>
        <p:nvSpPr>
          <p:cNvPr id="3" name="Content Placeholder 2"/>
          <p:cNvSpPr>
            <a:spLocks noGrp="1"/>
          </p:cNvSpPr>
          <p:nvPr>
            <p:ph idx="1"/>
          </p:nvPr>
        </p:nvSpPr>
        <p:spPr/>
        <p:txBody>
          <a:bodyPr/>
          <a:lstStyle/>
          <a:p>
            <a:r>
              <a:rPr lang="en-US" dirty="0"/>
              <a:t>Douglas County Community Health Improvement Plan Charge</a:t>
            </a:r>
          </a:p>
          <a:p>
            <a:r>
              <a:rPr lang="en-US" dirty="0"/>
              <a:t>Access to Healthy Food</a:t>
            </a:r>
          </a:p>
          <a:p>
            <a:r>
              <a:rPr lang="en-US" dirty="0"/>
              <a:t>Physical Activity</a:t>
            </a:r>
          </a:p>
          <a:p>
            <a:r>
              <a:rPr lang="en-US" dirty="0"/>
              <a:t>Potential Strategies</a:t>
            </a:r>
          </a:p>
          <a:p>
            <a:r>
              <a:rPr lang="en-US" dirty="0"/>
              <a:t>Next Steps</a:t>
            </a:r>
          </a:p>
        </p:txBody>
      </p:sp>
    </p:spTree>
    <p:extLst>
      <p:ext uri="{BB962C8B-B14F-4D97-AF65-F5344CB8AC3E}">
        <p14:creationId xmlns:p14="http://schemas.microsoft.com/office/powerpoint/2010/main" val="313377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FBDF413-5DA4-4A47-87B2-BE7459A6AFB6}"/>
              </a:ext>
            </a:extLst>
          </p:cNvPr>
          <p:cNvSpPr>
            <a:spLocks noChangeArrowheads="1"/>
          </p:cNvSpPr>
          <p:nvPr/>
        </p:nvSpPr>
        <p:spPr bwMode="auto">
          <a:xfrm>
            <a:off x="1127284" y="1915835"/>
            <a:ext cx="871538" cy="3493294"/>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Racial and ethnic minorities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Gender</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Immigration status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Low-income, in poverty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People with disabilities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Sexual orientation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Geographic location </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Single parent households</a:t>
            </a:r>
            <a:endParaRPr lang="en-US" altLang="en-US" sz="450"/>
          </a:p>
          <a:p>
            <a:pPr defTabSz="685800" eaLnBrk="0" hangingPunct="0"/>
            <a:endParaRPr lang="en-US" altLang="en-US" sz="1350">
              <a:latin typeface="Arial" panose="020B0604020202020204" pitchFamily="34" charset="0"/>
            </a:endParaRPr>
          </a:p>
        </p:txBody>
      </p:sp>
      <p:sp>
        <p:nvSpPr>
          <p:cNvPr id="5" name="Rectangle 2">
            <a:extLst>
              <a:ext uri="{FF2B5EF4-FFF2-40B4-BE49-F238E27FC236}">
                <a16:creationId xmlns:a16="http://schemas.microsoft.com/office/drawing/2014/main" id="{5CD0B41E-E1D7-4AAB-B966-B894CBFEFEB8}"/>
              </a:ext>
            </a:extLst>
          </p:cNvPr>
          <p:cNvSpPr>
            <a:spLocks noChangeArrowheads="1"/>
          </p:cNvSpPr>
          <p:nvPr/>
        </p:nvSpPr>
        <p:spPr bwMode="auto">
          <a:xfrm>
            <a:off x="420052" y="1486019"/>
            <a:ext cx="1300163" cy="314325"/>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1050" i="1" dirty="0">
                <a:solidFill>
                  <a:srgbClr val="77230C"/>
                </a:solidFill>
                <a:latin typeface="Calibri Light" panose="020F0302020204030204" pitchFamily="34" charset="0"/>
                <a:ea typeface="Times New Roman" panose="02020603050405020304" pitchFamily="18" charset="0"/>
                <a:cs typeface="Times New Roman" panose="02020603050405020304" pitchFamily="18" charset="0"/>
              </a:rPr>
              <a:t>People Factors</a:t>
            </a:r>
            <a:endParaRPr lang="en-US" altLang="en-US" sz="900" dirty="0">
              <a:solidFill>
                <a:srgbClr val="77230C"/>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dirty="0">
              <a:latin typeface="Arial" panose="020B0604020202020204" pitchFamily="34" charset="0"/>
            </a:endParaRPr>
          </a:p>
        </p:txBody>
      </p:sp>
      <p:sp>
        <p:nvSpPr>
          <p:cNvPr id="6" name="Rectangle 3">
            <a:extLst>
              <a:ext uri="{FF2B5EF4-FFF2-40B4-BE49-F238E27FC236}">
                <a16:creationId xmlns:a16="http://schemas.microsoft.com/office/drawing/2014/main" id="{90919A15-5443-477B-B622-65EC32B23892}"/>
              </a:ext>
            </a:extLst>
          </p:cNvPr>
          <p:cNvSpPr>
            <a:spLocks noChangeArrowheads="1"/>
          </p:cNvSpPr>
          <p:nvPr/>
        </p:nvSpPr>
        <p:spPr bwMode="auto">
          <a:xfrm>
            <a:off x="2556034" y="1500307"/>
            <a:ext cx="1300163" cy="321469"/>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1050" i="1">
                <a:solidFill>
                  <a:srgbClr val="77230C"/>
                </a:solidFill>
                <a:latin typeface="Calibri Light" panose="020F0302020204030204" pitchFamily="34" charset="0"/>
                <a:ea typeface="Times New Roman" panose="02020603050405020304" pitchFamily="18" charset="0"/>
                <a:cs typeface="Times New Roman" panose="02020603050405020304" pitchFamily="18" charset="0"/>
              </a:rPr>
              <a:t>Community Factors</a:t>
            </a:r>
            <a:endParaRPr lang="en-US" altLang="en-US" sz="900">
              <a:solidFill>
                <a:srgbClr val="77230C"/>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a:latin typeface="Arial" panose="020B0604020202020204" pitchFamily="34" charset="0"/>
            </a:endParaRPr>
          </a:p>
        </p:txBody>
      </p:sp>
      <p:sp>
        <p:nvSpPr>
          <p:cNvPr id="7" name="Rectangle 4">
            <a:extLst>
              <a:ext uri="{FF2B5EF4-FFF2-40B4-BE49-F238E27FC236}">
                <a16:creationId xmlns:a16="http://schemas.microsoft.com/office/drawing/2014/main" id="{CB040731-44E2-4544-AAE1-FF9C0FF8DB33}"/>
              </a:ext>
            </a:extLst>
          </p:cNvPr>
          <p:cNvSpPr>
            <a:spLocks noChangeArrowheads="1"/>
          </p:cNvSpPr>
          <p:nvPr/>
        </p:nvSpPr>
        <p:spPr bwMode="auto">
          <a:xfrm>
            <a:off x="6063615" y="1493164"/>
            <a:ext cx="1300163" cy="335756"/>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1050" i="1">
                <a:solidFill>
                  <a:srgbClr val="77230C"/>
                </a:solidFill>
                <a:latin typeface="Calibri Light" panose="020F0302020204030204" pitchFamily="34" charset="0"/>
                <a:ea typeface="Times New Roman" panose="02020603050405020304" pitchFamily="18" charset="0"/>
                <a:cs typeface="Times New Roman" panose="02020603050405020304" pitchFamily="18" charset="0"/>
              </a:rPr>
              <a:t>Clinical Factors</a:t>
            </a:r>
            <a:endParaRPr lang="en-US" altLang="en-US" sz="900">
              <a:solidFill>
                <a:srgbClr val="77230C"/>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a:latin typeface="Arial" panose="020B0604020202020204" pitchFamily="34" charset="0"/>
            </a:endParaRPr>
          </a:p>
        </p:txBody>
      </p:sp>
      <p:sp>
        <p:nvSpPr>
          <p:cNvPr id="8" name="Rectangle 5">
            <a:extLst>
              <a:ext uri="{FF2B5EF4-FFF2-40B4-BE49-F238E27FC236}">
                <a16:creationId xmlns:a16="http://schemas.microsoft.com/office/drawing/2014/main" id="{59409CB7-43DF-4A47-AB94-3527B84D984A}"/>
              </a:ext>
            </a:extLst>
          </p:cNvPr>
          <p:cNvSpPr>
            <a:spLocks noChangeArrowheads="1"/>
          </p:cNvSpPr>
          <p:nvPr/>
        </p:nvSpPr>
        <p:spPr bwMode="auto">
          <a:xfrm>
            <a:off x="4496752" y="1495544"/>
            <a:ext cx="1300163" cy="314325"/>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1050" i="1">
                <a:solidFill>
                  <a:srgbClr val="77230C"/>
                </a:solidFill>
                <a:latin typeface="Calibri Light" panose="020F0302020204030204" pitchFamily="34" charset="0"/>
                <a:ea typeface="Times New Roman" panose="02020603050405020304" pitchFamily="18" charset="0"/>
                <a:cs typeface="Times New Roman" panose="02020603050405020304" pitchFamily="18" charset="0"/>
              </a:rPr>
              <a:t>Behavioral Factors</a:t>
            </a:r>
            <a:endParaRPr lang="en-US" altLang="en-US" sz="900">
              <a:solidFill>
                <a:srgbClr val="77230C"/>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a:latin typeface="Arial" panose="020B0604020202020204" pitchFamily="34" charset="0"/>
            </a:endParaRPr>
          </a:p>
        </p:txBody>
      </p:sp>
      <p:sp>
        <p:nvSpPr>
          <p:cNvPr id="9" name="Rectangle 23">
            <a:extLst>
              <a:ext uri="{FF2B5EF4-FFF2-40B4-BE49-F238E27FC236}">
                <a16:creationId xmlns:a16="http://schemas.microsoft.com/office/drawing/2014/main" id="{B983068B-67B4-44A2-BEEA-DF6A42E7C97A}"/>
              </a:ext>
            </a:extLst>
          </p:cNvPr>
          <p:cNvSpPr>
            <a:spLocks noChangeArrowheads="1"/>
          </p:cNvSpPr>
          <p:nvPr/>
        </p:nvSpPr>
        <p:spPr bwMode="auto">
          <a:xfrm>
            <a:off x="5956459" y="1915835"/>
            <a:ext cx="1607344" cy="3486150"/>
          </a:xfrm>
          <a:prstGeom prst="rect">
            <a:avLst/>
          </a:prstGeom>
          <a:solidFill>
            <a:srgbClr val="FFFFFF"/>
          </a:solidFill>
          <a:ln w="12700">
            <a:solidFill>
              <a:srgbClr val="B22600"/>
            </a:solidFill>
            <a:miter lim="800000"/>
            <a:headEnd/>
            <a:tailEnd/>
          </a:ln>
        </p:spPr>
        <p:txBody>
          <a:bodyPr vert="horz" wrap="square" lIns="68580" tIns="34290" rIns="68580" bIns="34290" numCol="1" anchor="t" anchorCtr="0" compatLnSpc="1">
            <a:prstTxWarp prst="textNoShape">
              <a:avLst/>
            </a:prstTxWarp>
          </a:bodyPr>
          <a:lstStyle/>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Mental</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Access to mental health providers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Utilization of mental &amp; behavioral health services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Physical</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Access to primary care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Access to prenatal care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Provision of preventive care services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Utilization of emergency department for preventable causes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Ratio of Active Health Professionals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Health insurance coverage</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Oral </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Access to dental care providers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Utilization of dental care</a:t>
            </a:r>
            <a:endParaRPr lang="en-US" altLang="en-US" sz="450"/>
          </a:p>
          <a:p>
            <a:pPr defTabSz="685800" eaLnBrk="0" hangingPunct="0"/>
            <a:endParaRPr lang="en-US" altLang="en-US" sz="1350">
              <a:latin typeface="Arial" panose="020B0604020202020204" pitchFamily="34" charset="0"/>
            </a:endParaRPr>
          </a:p>
        </p:txBody>
      </p:sp>
      <p:sp>
        <p:nvSpPr>
          <p:cNvPr id="11" name="Rectangle 1">
            <a:extLst>
              <a:ext uri="{FF2B5EF4-FFF2-40B4-BE49-F238E27FC236}">
                <a16:creationId xmlns:a16="http://schemas.microsoft.com/office/drawing/2014/main" id="{DED59F42-F67B-441F-9FB9-A473140B5111}"/>
              </a:ext>
            </a:extLst>
          </p:cNvPr>
          <p:cNvSpPr>
            <a:spLocks noChangeArrowheads="1"/>
          </p:cNvSpPr>
          <p:nvPr/>
        </p:nvSpPr>
        <p:spPr bwMode="auto">
          <a:xfrm>
            <a:off x="48577" y="737383"/>
            <a:ext cx="8558213" cy="271463"/>
          </a:xfrm>
          <a:prstGeom prst="rect">
            <a:avLst/>
          </a:prstGeom>
          <a:solidFill>
            <a:srgbClr val="FFFFFF"/>
          </a:solidFill>
          <a:ln w="12700">
            <a:solidFill>
              <a:srgbClr val="E84C22"/>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825" dirty="0">
                <a:latin typeface="Calibri" panose="020F0502020204030204" pitchFamily="34" charset="0"/>
                <a:ea typeface="Calibri" panose="020F0502020204030204" pitchFamily="34" charset="0"/>
                <a:cs typeface="Times New Roman" panose="02020603050405020304" pitchFamily="18" charset="0"/>
              </a:rPr>
              <a:t>Broader Context: National, regional, and state values, beliefs, history, attitudes, and media; history of accumulated race privilege; barriers to opportunities; contemporary culture. </a:t>
            </a:r>
            <a:endParaRPr lang="en-US" altLang="en-US" sz="1350" dirty="0">
              <a:latin typeface="Arial" panose="020B0604020202020204" pitchFamily="34" charset="0"/>
            </a:endParaRPr>
          </a:p>
        </p:txBody>
      </p:sp>
      <p:sp>
        <p:nvSpPr>
          <p:cNvPr id="15" name="Rectangle 6">
            <a:extLst>
              <a:ext uri="{FF2B5EF4-FFF2-40B4-BE49-F238E27FC236}">
                <a16:creationId xmlns:a16="http://schemas.microsoft.com/office/drawing/2014/main" id="{68A4279E-8E72-438E-B27D-873904FC0349}"/>
              </a:ext>
            </a:extLst>
          </p:cNvPr>
          <p:cNvSpPr>
            <a:spLocks noChangeArrowheads="1"/>
          </p:cNvSpPr>
          <p:nvPr/>
        </p:nvSpPr>
        <p:spPr bwMode="auto">
          <a:xfrm>
            <a:off x="7613809" y="1522928"/>
            <a:ext cx="1300163" cy="328613"/>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r>
              <a:rPr lang="en-US" altLang="en-US" sz="1050" i="1">
                <a:solidFill>
                  <a:srgbClr val="77230C"/>
                </a:solidFill>
                <a:latin typeface="Calibri Light" panose="020F0302020204030204" pitchFamily="34" charset="0"/>
                <a:ea typeface="Times New Roman" panose="02020603050405020304" pitchFamily="18" charset="0"/>
                <a:cs typeface="Times New Roman" panose="02020603050405020304" pitchFamily="18" charset="0"/>
              </a:rPr>
              <a:t>Population Outcomes </a:t>
            </a:r>
            <a:endParaRPr lang="en-US" altLang="en-US" sz="900">
              <a:solidFill>
                <a:srgbClr val="77230C"/>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a:latin typeface="Arial" panose="020B0604020202020204" pitchFamily="34" charset="0"/>
            </a:endParaRPr>
          </a:p>
        </p:txBody>
      </p:sp>
      <p:sp>
        <p:nvSpPr>
          <p:cNvPr id="16" name="Rectangle 8">
            <a:extLst>
              <a:ext uri="{FF2B5EF4-FFF2-40B4-BE49-F238E27FC236}">
                <a16:creationId xmlns:a16="http://schemas.microsoft.com/office/drawing/2014/main" id="{BC5D1805-E0E4-4E98-9602-C0F27755106F}"/>
              </a:ext>
            </a:extLst>
          </p:cNvPr>
          <p:cNvSpPr>
            <a:spLocks noChangeArrowheads="1"/>
          </p:cNvSpPr>
          <p:nvPr/>
        </p:nvSpPr>
        <p:spPr bwMode="auto">
          <a:xfrm>
            <a:off x="1141572" y="1922979"/>
            <a:ext cx="840581" cy="364331"/>
          </a:xfrm>
          <a:prstGeom prst="rect">
            <a:avLst/>
          </a:prstGeom>
          <a:solidFill>
            <a:srgbClr val="E84C22"/>
          </a:solidFill>
          <a:ln w="12700">
            <a:solidFill>
              <a:srgbClr val="77230C"/>
            </a:solid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r>
              <a:rPr lang="en-US" altLang="en-US" sz="825">
                <a:latin typeface="Calibri" panose="020F0502020204030204" pitchFamily="34" charset="0"/>
                <a:ea typeface="Calibri" panose="020F0502020204030204" pitchFamily="34" charset="0"/>
                <a:cs typeface="Times New Roman" panose="02020603050405020304" pitchFamily="18" charset="0"/>
              </a:rPr>
              <a:t>Equity across</a:t>
            </a:r>
            <a:endParaRPr lang="en-US" altLang="en-US" sz="450"/>
          </a:p>
          <a:p>
            <a:pPr defTabSz="685800" eaLnBrk="0" hangingPunct="0"/>
            <a:r>
              <a:rPr lang="en-US" altLang="en-US" sz="825">
                <a:latin typeface="Calibri" panose="020F0502020204030204" pitchFamily="34" charset="0"/>
                <a:ea typeface="Calibri" panose="020F0502020204030204" pitchFamily="34" charset="0"/>
                <a:cs typeface="Times New Roman" panose="02020603050405020304" pitchFamily="18" charset="0"/>
              </a:rPr>
              <a:t>Populations</a:t>
            </a:r>
            <a:endParaRPr lang="en-US" altLang="en-US" sz="1350">
              <a:latin typeface="Arial" panose="020B0604020202020204" pitchFamily="34" charset="0"/>
            </a:endParaRPr>
          </a:p>
        </p:txBody>
      </p:sp>
      <p:sp>
        <p:nvSpPr>
          <p:cNvPr id="17" name="Rectangle 9">
            <a:extLst>
              <a:ext uri="{FF2B5EF4-FFF2-40B4-BE49-F238E27FC236}">
                <a16:creationId xmlns:a16="http://schemas.microsoft.com/office/drawing/2014/main" id="{75D8E0F4-A14C-4144-8D20-87FC1BAA12F5}"/>
              </a:ext>
            </a:extLst>
          </p:cNvPr>
          <p:cNvSpPr>
            <a:spLocks noChangeArrowheads="1"/>
          </p:cNvSpPr>
          <p:nvPr/>
        </p:nvSpPr>
        <p:spPr bwMode="auto">
          <a:xfrm>
            <a:off x="209074" y="1908691"/>
            <a:ext cx="878681" cy="3493294"/>
          </a:xfrm>
          <a:prstGeom prst="rect">
            <a:avLst/>
          </a:prstGeom>
          <a:solidFill>
            <a:srgbClr val="FFFFFF"/>
          </a:solidFill>
          <a:ln w="12700">
            <a:solidFill>
              <a:srgbClr val="B22600"/>
            </a:solid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Pregnancy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Early childhood</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Childhood</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Adolescence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Adulthood</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Older adults</a:t>
            </a:r>
            <a:endParaRPr lang="en-US" altLang="en-US" sz="1350">
              <a:latin typeface="Arial" panose="020B0604020202020204" pitchFamily="34" charset="0"/>
            </a:endParaRPr>
          </a:p>
        </p:txBody>
      </p:sp>
      <p:sp>
        <p:nvSpPr>
          <p:cNvPr id="18" name="Rectangle 14">
            <a:extLst>
              <a:ext uri="{FF2B5EF4-FFF2-40B4-BE49-F238E27FC236}">
                <a16:creationId xmlns:a16="http://schemas.microsoft.com/office/drawing/2014/main" id="{716C5B65-AD17-4572-BB64-85E3C7292312}"/>
              </a:ext>
            </a:extLst>
          </p:cNvPr>
          <p:cNvSpPr>
            <a:spLocks noChangeArrowheads="1"/>
          </p:cNvSpPr>
          <p:nvPr/>
        </p:nvSpPr>
        <p:spPr bwMode="auto">
          <a:xfrm>
            <a:off x="2084547" y="1908691"/>
            <a:ext cx="1135856" cy="3507581"/>
          </a:xfrm>
          <a:prstGeom prst="rect">
            <a:avLst/>
          </a:prstGeom>
          <a:solidFill>
            <a:srgbClr val="FFFFFF"/>
          </a:solidFill>
          <a:ln w="12700">
            <a:solidFill>
              <a:srgbClr val="B22600"/>
            </a:solidFill>
            <a:miter lim="800000"/>
            <a:headEnd/>
            <a:tailEnd/>
          </a:ln>
        </p:spPr>
        <p:txBody>
          <a:bodyPr vert="horz" wrap="square" lIns="68580" tIns="34290" rIns="68580" bIns="34290" numCol="1" anchor="t" anchorCtr="0" compatLnSpc="1">
            <a:prstTxWarp prst="textNoShape">
              <a:avLst/>
            </a:prstTxWarp>
          </a:bodyPr>
          <a:lstStyle/>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Income, Jobs, Wages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Education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Housing (Access, Affordability, Habitability)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Food Security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Health-promoting policies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Transportation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Childcare (affordability, quality)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Marketing for tobacco, alcohol, food</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Built Environment (Recreation, Food)</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Environmental quality (water, air, soil)</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Access to communication and information </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Predatory business practices</a:t>
            </a:r>
            <a:endParaRPr lang="en-US" altLang="en-US" sz="450"/>
          </a:p>
          <a:p>
            <a:pPr defTabSz="685800" eaLnBrk="0" hangingPunct="0"/>
            <a:endParaRPr lang="en-US" altLang="en-US" sz="1350">
              <a:latin typeface="Arial" panose="020B0604020202020204" pitchFamily="34" charset="0"/>
            </a:endParaRPr>
          </a:p>
        </p:txBody>
      </p:sp>
      <p:sp>
        <p:nvSpPr>
          <p:cNvPr id="19" name="Rectangle 26">
            <a:extLst>
              <a:ext uri="{FF2B5EF4-FFF2-40B4-BE49-F238E27FC236}">
                <a16:creationId xmlns:a16="http://schemas.microsoft.com/office/drawing/2014/main" id="{6779F304-4AC4-4D77-B1C4-60C742879DC4}"/>
              </a:ext>
            </a:extLst>
          </p:cNvPr>
          <p:cNvSpPr>
            <a:spLocks noChangeArrowheads="1"/>
          </p:cNvSpPr>
          <p:nvPr/>
        </p:nvSpPr>
        <p:spPr bwMode="auto">
          <a:xfrm>
            <a:off x="7620953" y="1901547"/>
            <a:ext cx="1378744" cy="3493294"/>
          </a:xfrm>
          <a:prstGeom prst="rect">
            <a:avLst/>
          </a:prstGeom>
          <a:solidFill>
            <a:srgbClr val="FFFFFF"/>
          </a:solidFill>
          <a:ln w="12700">
            <a:solidFill>
              <a:srgbClr val="B22600"/>
            </a:solidFill>
            <a:miter lim="800000"/>
            <a:headEnd/>
            <a:tailEnd/>
          </a:ln>
        </p:spPr>
        <p:txBody>
          <a:bodyPr vert="horz" wrap="square" lIns="68580" tIns="34290" rIns="68580" bIns="34290" numCol="1" anchor="t" anchorCtr="0" compatLnSpc="1">
            <a:prstTxWarp prst="textNoShape">
              <a:avLst/>
            </a:prstTxWarp>
          </a:bodyPr>
          <a:lstStyle>
            <a:lvl1pPr eaLnBrk="0" fontAlgn="base" hangingPunct="0">
              <a:spcBef>
                <a:spcPct val="0"/>
              </a:spcBef>
              <a:spcAft>
                <a:spcPct val="0"/>
              </a:spcAft>
              <a:tabLst>
                <a:tab pos="400050" algn="l"/>
              </a:tabLst>
              <a:defRPr>
                <a:solidFill>
                  <a:schemeClr val="tx1"/>
                </a:solidFill>
                <a:latin typeface="Arial" panose="020B0604020202020204" pitchFamily="34" charset="0"/>
              </a:defRPr>
            </a:lvl1pPr>
            <a:lvl2pPr eaLnBrk="0" fontAlgn="base" hangingPunct="0">
              <a:spcBef>
                <a:spcPct val="0"/>
              </a:spcBef>
              <a:spcAft>
                <a:spcPct val="0"/>
              </a:spcAft>
              <a:tabLst>
                <a:tab pos="400050" algn="l"/>
              </a:tabLst>
              <a:defRPr>
                <a:solidFill>
                  <a:schemeClr val="tx1"/>
                </a:solidFill>
                <a:latin typeface="Arial" panose="020B0604020202020204" pitchFamily="34" charset="0"/>
              </a:defRPr>
            </a:lvl2pPr>
            <a:lvl3pPr eaLnBrk="0" fontAlgn="base" hangingPunct="0">
              <a:spcBef>
                <a:spcPct val="0"/>
              </a:spcBef>
              <a:spcAft>
                <a:spcPct val="0"/>
              </a:spcAft>
              <a:tabLst>
                <a:tab pos="400050" algn="l"/>
              </a:tabLst>
              <a:defRPr>
                <a:solidFill>
                  <a:schemeClr val="tx1"/>
                </a:solidFill>
                <a:latin typeface="Arial" panose="020B0604020202020204" pitchFamily="34" charset="0"/>
              </a:defRPr>
            </a:lvl3pPr>
            <a:lvl4pPr eaLnBrk="0" fontAlgn="base" hangingPunct="0">
              <a:spcBef>
                <a:spcPct val="0"/>
              </a:spcBef>
              <a:spcAft>
                <a:spcPct val="0"/>
              </a:spcAft>
              <a:tabLst>
                <a:tab pos="400050" algn="l"/>
              </a:tabLst>
              <a:defRPr>
                <a:solidFill>
                  <a:schemeClr val="tx1"/>
                </a:solidFill>
                <a:latin typeface="Arial" panose="020B0604020202020204" pitchFamily="34" charset="0"/>
              </a:defRPr>
            </a:lvl4pPr>
            <a:lvl5pPr eaLnBrk="0" fontAlgn="base" hangingPunct="0">
              <a:spcBef>
                <a:spcPct val="0"/>
              </a:spcBef>
              <a:spcAft>
                <a:spcPct val="0"/>
              </a:spcAft>
              <a:tabLst>
                <a:tab pos="400050" algn="l"/>
              </a:tabLst>
              <a:defRPr>
                <a:solidFill>
                  <a:schemeClr val="tx1"/>
                </a:solidFill>
                <a:latin typeface="Arial" panose="020B0604020202020204" pitchFamily="34" charset="0"/>
              </a:defRPr>
            </a:lvl5pPr>
            <a:lvl6pPr eaLnBrk="0" fontAlgn="base" hangingPunct="0">
              <a:spcBef>
                <a:spcPct val="0"/>
              </a:spcBef>
              <a:spcAft>
                <a:spcPct val="0"/>
              </a:spcAft>
              <a:tabLst>
                <a:tab pos="400050" algn="l"/>
              </a:tabLst>
              <a:defRPr>
                <a:solidFill>
                  <a:schemeClr val="tx1"/>
                </a:solidFill>
                <a:latin typeface="Arial" panose="020B0604020202020204" pitchFamily="34" charset="0"/>
              </a:defRPr>
            </a:lvl6pPr>
            <a:lvl7pPr eaLnBrk="0" fontAlgn="base" hangingPunct="0">
              <a:spcBef>
                <a:spcPct val="0"/>
              </a:spcBef>
              <a:spcAft>
                <a:spcPct val="0"/>
              </a:spcAft>
              <a:tabLst>
                <a:tab pos="400050" algn="l"/>
              </a:tabLst>
              <a:defRPr>
                <a:solidFill>
                  <a:schemeClr val="tx1"/>
                </a:solidFill>
                <a:latin typeface="Arial" panose="020B0604020202020204" pitchFamily="34" charset="0"/>
              </a:defRPr>
            </a:lvl7pPr>
            <a:lvl8pPr eaLnBrk="0" fontAlgn="base" hangingPunct="0">
              <a:spcBef>
                <a:spcPct val="0"/>
              </a:spcBef>
              <a:spcAft>
                <a:spcPct val="0"/>
              </a:spcAft>
              <a:tabLst>
                <a:tab pos="400050" algn="l"/>
              </a:tabLst>
              <a:defRPr>
                <a:solidFill>
                  <a:schemeClr val="tx1"/>
                </a:solidFill>
                <a:latin typeface="Arial" panose="020B0604020202020204" pitchFamily="34" charset="0"/>
              </a:defRPr>
            </a:lvl8pPr>
            <a:lvl9pPr eaLnBrk="0" fontAlgn="base" hangingPunct="0">
              <a:spcBef>
                <a:spcPct val="0"/>
              </a:spcBef>
              <a:spcAft>
                <a:spcPct val="0"/>
              </a:spcAft>
              <a:tabLst>
                <a:tab pos="400050" algn="l"/>
              </a:tabLst>
              <a:defRPr>
                <a:solidFill>
                  <a:schemeClr val="tx1"/>
                </a:solidFill>
                <a:latin typeface="Arial" panose="020B0604020202020204" pitchFamily="34" charset="0"/>
              </a:defRPr>
            </a:lvl9pPr>
          </a:lstStyle>
          <a:p>
            <a:pPr defTabSz="685800">
              <a:tabLst>
                <a:tab pos="300038" algn="l"/>
              </a:tabLst>
            </a:pPr>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Quality of Life</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buFontTx/>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Quality adjusted life year</a:t>
            </a:r>
            <a:endParaRPr lang="en-US" altLang="en-US" sz="450"/>
          </a:p>
          <a:p>
            <a:pPr defTabSz="685800">
              <a:buFontTx/>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Chronic stress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tabLst>
                <a:tab pos="300038" algn="l"/>
              </a:tabLst>
            </a:pPr>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Morbidity</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buFontTx/>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Burden of:</a:t>
            </a:r>
            <a:endParaRPr lang="en-US" altLang="en-US" sz="450"/>
          </a:p>
          <a:p>
            <a:pPr marL="342900" lvl="1" defTabSz="685800">
              <a:buFont typeface="Symbol" panose="05050102010706020507" pitchFamily="18" charset="2"/>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Infectious disease</a:t>
            </a:r>
            <a:endParaRPr lang="en-US" altLang="en-US" sz="450"/>
          </a:p>
          <a:p>
            <a:pPr marL="342900" lvl="1" defTabSz="685800">
              <a:buFont typeface="Symbol" panose="05050102010706020507" pitchFamily="18" charset="2"/>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Chronic disease</a:t>
            </a:r>
            <a:endParaRPr lang="en-US" altLang="en-US" sz="450"/>
          </a:p>
          <a:p>
            <a:pPr marL="342900" lvl="1" defTabSz="685800">
              <a:buFont typeface="Symbol" panose="05050102010706020507" pitchFamily="18" charset="2"/>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Injury (intentional &amp; unintentional)</a:t>
            </a:r>
            <a:endParaRPr lang="en-US" altLang="en-US" sz="450"/>
          </a:p>
          <a:p>
            <a:pPr marL="342900" lvl="1" defTabSz="685800">
              <a:buFont typeface="Symbol" panose="05050102010706020507" pitchFamily="18" charset="2"/>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Oral/dental disease</a:t>
            </a:r>
            <a:endParaRPr lang="en-US" altLang="en-US" sz="450"/>
          </a:p>
          <a:p>
            <a:pPr marL="342900" lvl="1" defTabSz="685800">
              <a:buFont typeface="Symbol" panose="05050102010706020507" pitchFamily="18" charset="2"/>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Mental &amp; behavioral illness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tabLst>
                <a:tab pos="300038" algn="l"/>
              </a:tabLst>
            </a:pPr>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Mortality</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a:buFontTx/>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Life expectancy/Length of life</a:t>
            </a:r>
            <a:endParaRPr lang="en-US" altLang="en-US" sz="450"/>
          </a:p>
          <a:p>
            <a:pPr defTabSz="685800">
              <a:buFontTx/>
              <a:buChar char="•"/>
              <a:tabLst>
                <a:tab pos="300038" algn="l"/>
              </a:tabLst>
            </a:pPr>
            <a:r>
              <a:rPr lang="en-US" altLang="en-US" sz="825">
                <a:latin typeface="Calibri" panose="020F0502020204030204" pitchFamily="34" charset="0"/>
                <a:ea typeface="Calibri" panose="020F0502020204030204" pitchFamily="34" charset="0"/>
                <a:cs typeface="Times New Roman" panose="02020603050405020304" pitchFamily="18" charset="0"/>
              </a:rPr>
              <a:t>Infant mortality</a:t>
            </a:r>
            <a:endParaRPr lang="en-US" altLang="en-US" sz="450"/>
          </a:p>
          <a:p>
            <a:pPr defTabSz="685800">
              <a:tabLst>
                <a:tab pos="300038" algn="l"/>
              </a:tabLst>
            </a:pPr>
            <a:endParaRPr lang="en-US" altLang="en-US" sz="1350"/>
          </a:p>
        </p:txBody>
      </p:sp>
      <p:sp>
        <p:nvSpPr>
          <p:cNvPr id="20" name="Rectangle 27">
            <a:extLst>
              <a:ext uri="{FF2B5EF4-FFF2-40B4-BE49-F238E27FC236}">
                <a16:creationId xmlns:a16="http://schemas.microsoft.com/office/drawing/2014/main" id="{F897F068-6A53-4074-8636-C1BCC6B5D3AE}"/>
              </a:ext>
            </a:extLst>
          </p:cNvPr>
          <p:cNvSpPr>
            <a:spLocks noChangeArrowheads="1"/>
          </p:cNvSpPr>
          <p:nvPr/>
        </p:nvSpPr>
        <p:spPr bwMode="auto">
          <a:xfrm>
            <a:off x="4406265" y="1922979"/>
            <a:ext cx="1493044" cy="3493294"/>
          </a:xfrm>
          <a:prstGeom prst="rect">
            <a:avLst/>
          </a:prstGeom>
          <a:solidFill>
            <a:srgbClr val="FFFFFF"/>
          </a:solidFill>
          <a:ln w="12700">
            <a:solidFill>
              <a:srgbClr val="B22600"/>
            </a:solidFill>
            <a:miter lim="800000"/>
            <a:headEnd/>
            <a:tailEnd/>
          </a:ln>
        </p:spPr>
        <p:txBody>
          <a:bodyPr vert="horz" wrap="square" lIns="68580" tIns="34290" rIns="68580" bIns="34290" numCol="1" anchor="t" anchorCtr="0" compatLnSpc="1">
            <a:prstTxWarp prst="textNoShape">
              <a:avLst/>
            </a:prstTxWarp>
          </a:bodyPr>
          <a:lstStyle/>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Risk Behaviors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Tobacco use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Alcohol and drug use </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Risky sexual behavior</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Health-seeking behaviors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Healthy eating</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Physical activity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Utilization of preventive care services</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r>
              <a:rPr lang="en-US" altLang="en-US" sz="1200" i="1">
                <a:solidFill>
                  <a:srgbClr val="E84C22"/>
                </a:solidFill>
                <a:latin typeface="Calibri Light" panose="020F0302020204030204" pitchFamily="34" charset="0"/>
                <a:ea typeface="Times New Roman" panose="02020603050405020304" pitchFamily="18" charset="0"/>
                <a:cs typeface="Times New Roman" panose="02020603050405020304" pitchFamily="18" charset="0"/>
              </a:rPr>
              <a:t>Pro-social factors </a:t>
            </a:r>
            <a:endParaRPr lang="en-US" altLang="en-US" sz="120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Civic engagement</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Engagement in services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Self-efficacy</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Hopefulness</a:t>
            </a:r>
            <a:endParaRPr lang="en-US" altLang="en-US" sz="450"/>
          </a:p>
          <a:p>
            <a:pPr defTabSz="685800" eaLnBrk="0" hangingPunct="0"/>
            <a:endParaRPr lang="en-US" altLang="en-US" sz="1350">
              <a:latin typeface="Arial" panose="020B0604020202020204" pitchFamily="34" charset="0"/>
            </a:endParaRPr>
          </a:p>
        </p:txBody>
      </p:sp>
      <p:sp>
        <p:nvSpPr>
          <p:cNvPr id="21" name="Rectangle 17">
            <a:extLst>
              <a:ext uri="{FF2B5EF4-FFF2-40B4-BE49-F238E27FC236}">
                <a16:creationId xmlns:a16="http://schemas.microsoft.com/office/drawing/2014/main" id="{F0236FE2-C38C-4F66-9231-C1E240F4425D}"/>
              </a:ext>
            </a:extLst>
          </p:cNvPr>
          <p:cNvSpPr>
            <a:spLocks noChangeArrowheads="1"/>
          </p:cNvSpPr>
          <p:nvPr/>
        </p:nvSpPr>
        <p:spPr bwMode="auto">
          <a:xfrm>
            <a:off x="3191828" y="1908691"/>
            <a:ext cx="1135856" cy="3507581"/>
          </a:xfrm>
          <a:prstGeom prst="rect">
            <a:avLst/>
          </a:prstGeom>
          <a:solidFill>
            <a:srgbClr val="FFFFFF"/>
          </a:solidFill>
          <a:ln w="12700">
            <a:solidFill>
              <a:srgbClr val="B22600"/>
            </a:solidFill>
            <a:miter lim="800000"/>
            <a:headEnd/>
            <a:tailEnd/>
          </a:ln>
        </p:spPr>
        <p:txBody>
          <a:bodyPr vert="horz" wrap="square" lIns="68580" tIns="34290" rIns="68580" bIns="34290" numCol="1" anchor="t" anchorCtr="0" compatLnSpc="1">
            <a:prstTxWarp prst="textNoShape">
              <a:avLst/>
            </a:prstTxWarp>
          </a:bodyPr>
          <a:lstStyle/>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Participation (social, political, civic)</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Political influence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Organizational networks</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Discrimination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Segregation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Social cohesion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Social support</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Times New Roman" panose="02020603050405020304" pitchFamily="18" charset="0"/>
              </a:rPr>
              <a:t>Social inclusion</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Violence</a:t>
            </a:r>
            <a:endParaRPr lang="en-US" altLang="en-US" sz="450"/>
          </a:p>
          <a:p>
            <a:pPr defTabSz="685800" eaLnBrk="0" hangingPunct="0">
              <a:buFontTx/>
              <a:buChar char="•"/>
            </a:pPr>
            <a:r>
              <a:rPr lang="en-US" altLang="en-US" sz="825">
                <a:latin typeface="Calibri" panose="020F0502020204030204" pitchFamily="34" charset="0"/>
                <a:ea typeface="Calibri" panose="020F0502020204030204" pitchFamily="34" charset="0"/>
                <a:cs typeface="Arial" panose="020B0604020202020204" pitchFamily="34" charset="0"/>
              </a:rPr>
              <a:t>Incarcerations</a:t>
            </a:r>
            <a:endParaRPr lang="en-US" altLang="en-US" sz="450"/>
          </a:p>
          <a:p>
            <a:pPr defTabSz="685800" eaLnBrk="0" hangingPunct="0"/>
            <a:endParaRPr lang="en-US" altLang="en-US" sz="1350">
              <a:latin typeface="Arial" panose="020B0604020202020204" pitchFamily="34" charset="0"/>
            </a:endParaRPr>
          </a:p>
        </p:txBody>
      </p:sp>
      <p:sp>
        <p:nvSpPr>
          <p:cNvPr id="22" name="Rectangle 7">
            <a:extLst>
              <a:ext uri="{FF2B5EF4-FFF2-40B4-BE49-F238E27FC236}">
                <a16:creationId xmlns:a16="http://schemas.microsoft.com/office/drawing/2014/main" id="{D76F3D6C-1F8C-4BF4-B8DB-C6E098F090F2}"/>
              </a:ext>
            </a:extLst>
          </p:cNvPr>
          <p:cNvSpPr>
            <a:spLocks noChangeArrowheads="1"/>
          </p:cNvSpPr>
          <p:nvPr/>
        </p:nvSpPr>
        <p:spPr bwMode="auto">
          <a:xfrm>
            <a:off x="298609" y="1914645"/>
            <a:ext cx="671513" cy="364331"/>
          </a:xfrm>
          <a:prstGeom prst="rect">
            <a:avLst/>
          </a:prstGeom>
          <a:solidFill>
            <a:srgbClr val="E84C22"/>
          </a:solidFill>
          <a:ln w="12700">
            <a:solidFill>
              <a:srgbClr val="77230C"/>
            </a:solidFill>
            <a:miter lim="800000"/>
            <a:headEnd/>
            <a:tailEnd/>
          </a:ln>
        </p:spPr>
        <p:txBody>
          <a:bodyPr vert="horz" wrap="square" lIns="68580" tIns="34290" rIns="68580" bIns="34290" numCol="1" anchor="ctr" anchorCtr="0" compatLnSpc="1">
            <a:prstTxWarp prst="textNoShape">
              <a:avLst/>
            </a:prstTxWarp>
          </a:bodyPr>
          <a:lstStyle/>
          <a:p>
            <a:pPr algn="ctr" defTabSz="685800" eaLnBrk="0" hangingPunct="0"/>
            <a:r>
              <a:rPr lang="en-US" altLang="en-US" sz="825" b="1">
                <a:latin typeface="Calibri" panose="020F0502020204030204" pitchFamily="34" charset="0"/>
                <a:ea typeface="Calibri" panose="020F0502020204030204" pitchFamily="34" charset="0"/>
                <a:cs typeface="Times New Roman" panose="02020603050405020304" pitchFamily="18" charset="0"/>
              </a:rPr>
              <a:t>Life Course</a:t>
            </a:r>
            <a:endParaRPr lang="en-US" altLang="en-US" sz="1350">
              <a:latin typeface="Arial" panose="020B0604020202020204" pitchFamily="34" charset="0"/>
            </a:endParaRPr>
          </a:p>
        </p:txBody>
      </p:sp>
      <p:sp>
        <p:nvSpPr>
          <p:cNvPr id="23" name="Rectangle 20">
            <a:extLst>
              <a:ext uri="{FF2B5EF4-FFF2-40B4-BE49-F238E27FC236}">
                <a16:creationId xmlns:a16="http://schemas.microsoft.com/office/drawing/2014/main" id="{CFBCF57A-7120-4A6D-8FB8-6FF6D5D401AE}"/>
              </a:ext>
            </a:extLst>
          </p:cNvPr>
          <p:cNvSpPr>
            <a:spLocks noChangeArrowheads="1"/>
          </p:cNvSpPr>
          <p:nvPr/>
        </p:nvSpPr>
        <p:spPr bwMode="auto">
          <a:xfrm>
            <a:off x="143212" y="84075"/>
            <a:ext cx="5920403" cy="50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14264" rIns="0" bIns="0" numCol="1" anchor="ctr" anchorCtr="0" compatLnSpc="1">
            <a:prstTxWarp prst="textNoShape">
              <a:avLst/>
            </a:prstTxWarp>
            <a:spAutoFit/>
          </a:bodyPr>
          <a:lstStyle/>
          <a:p>
            <a:pPr defTabSz="685800" eaLnBrk="0" hangingPunct="0"/>
            <a:r>
              <a:rPr lang="en-US" altLang="en-US" sz="1200" b="1" dirty="0">
                <a:solidFill>
                  <a:srgbClr val="B43412"/>
                </a:solidFill>
                <a:latin typeface="Calibri Light" panose="020F0302020204030204" pitchFamily="34" charset="0"/>
                <a:ea typeface="Times New Roman" panose="02020603050405020304" pitchFamily="18" charset="0"/>
                <a:cs typeface="Times New Roman" panose="02020603050405020304" pitchFamily="18" charset="0"/>
              </a:rPr>
              <a:t>Lawrence-Douglas County Framework for Understanding and Addressing Health and Health Equity</a:t>
            </a:r>
            <a:endParaRPr lang="en-US" altLang="en-US" sz="1200" dirty="0">
              <a:solidFill>
                <a:srgbClr val="B43412"/>
              </a:solidFill>
              <a:latin typeface="Calibri Light" panose="020F0302020204030204" pitchFamily="34" charset="0"/>
              <a:ea typeface="Times New Roman" panose="02020603050405020304" pitchFamily="18" charset="0"/>
              <a:cs typeface="Times New Roman" panose="02020603050405020304" pitchFamily="18" charset="0"/>
            </a:endParaRPr>
          </a:p>
          <a:p>
            <a:pPr defTabSz="685800" eaLnBrk="0" hangingPunct="0"/>
            <a:endParaRPr lang="en-US" altLang="en-US" sz="1350" dirty="0">
              <a:latin typeface="Arial" panose="020B0604020202020204" pitchFamily="34" charset="0"/>
            </a:endParaRPr>
          </a:p>
        </p:txBody>
      </p:sp>
      <p:sp>
        <p:nvSpPr>
          <p:cNvPr id="10" name="Right Arrow 28">
            <a:extLst>
              <a:ext uri="{FF2B5EF4-FFF2-40B4-BE49-F238E27FC236}">
                <a16:creationId xmlns:a16="http://schemas.microsoft.com/office/drawing/2014/main" id="{654D6F0B-711B-4856-919F-DC6AE8A22C2E}"/>
              </a:ext>
            </a:extLst>
          </p:cNvPr>
          <p:cNvSpPr>
            <a:spLocks noChangeArrowheads="1"/>
          </p:cNvSpPr>
          <p:nvPr/>
        </p:nvSpPr>
        <p:spPr bwMode="auto">
          <a:xfrm>
            <a:off x="209074" y="5135284"/>
            <a:ext cx="8836819" cy="957263"/>
          </a:xfrm>
          <a:prstGeom prst="rightArrow">
            <a:avLst>
              <a:gd name="adj1" fmla="val 50000"/>
              <a:gd name="adj2" fmla="val 50003"/>
            </a:avLst>
          </a:prstGeom>
          <a:solidFill>
            <a:srgbClr val="B64926"/>
          </a:solidFill>
          <a:ln w="12700">
            <a:solidFill>
              <a:srgbClr val="5A2413"/>
            </a:solidFill>
            <a:miter lim="800000"/>
            <a:headEnd/>
            <a:tailEnd/>
          </a:ln>
        </p:spPr>
        <p:txBody>
          <a:bodyPr vert="horz" wrap="square" lIns="68580" tIns="34290" rIns="68580" bIns="34290" numCol="1" anchor="ctr" anchorCtr="0" compatLnSpc="1">
            <a:prstTxWarp prst="textNoShape">
              <a:avLst/>
            </a:prstTxWarp>
          </a:bodyPr>
          <a:lstStyle/>
          <a:p>
            <a:pPr defTabSz="685800" eaLnBrk="0" hangingPunct="0"/>
            <a:r>
              <a:rPr lang="en-US" altLang="en-US" sz="825" dirty="0">
                <a:latin typeface="Calibri" panose="020F0502020204030204" pitchFamily="34" charset="0"/>
                <a:ea typeface="Calibri" panose="020F0502020204030204" pitchFamily="34" charset="0"/>
                <a:cs typeface="Times New Roman" panose="02020603050405020304" pitchFamily="18" charset="0"/>
              </a:rPr>
              <a:t>Strategies for Addressing Health and Health Equity :</a:t>
            </a:r>
            <a:endParaRPr lang="en-US" altLang="en-US" sz="1350" dirty="0">
              <a:latin typeface="Arial" panose="020B0604020202020204" pitchFamily="34" charset="0"/>
            </a:endParaRPr>
          </a:p>
        </p:txBody>
      </p:sp>
      <p:sp>
        <p:nvSpPr>
          <p:cNvPr id="12" name="Text Box 11">
            <a:extLst>
              <a:ext uri="{FF2B5EF4-FFF2-40B4-BE49-F238E27FC236}">
                <a16:creationId xmlns:a16="http://schemas.microsoft.com/office/drawing/2014/main" id="{4A53748C-3687-4A38-B4C2-5258BA72442E}"/>
              </a:ext>
            </a:extLst>
          </p:cNvPr>
          <p:cNvSpPr txBox="1">
            <a:spLocks noChangeArrowheads="1"/>
          </p:cNvSpPr>
          <p:nvPr/>
        </p:nvSpPr>
        <p:spPr bwMode="auto">
          <a:xfrm>
            <a:off x="3624024" y="5381267"/>
            <a:ext cx="23788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Community engagement and capacity building</a:t>
            </a:r>
            <a:endParaRPr lang="en-US" altLang="en-US" sz="450" dirty="0"/>
          </a:p>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Policy and environmental changes </a:t>
            </a:r>
            <a:endParaRPr lang="en-US" altLang="en-US" sz="1350" dirty="0">
              <a:latin typeface="Arial" panose="020B0604020202020204" pitchFamily="34" charset="0"/>
            </a:endParaRPr>
          </a:p>
        </p:txBody>
      </p:sp>
      <p:sp>
        <p:nvSpPr>
          <p:cNvPr id="13" name="Text Box 13">
            <a:extLst>
              <a:ext uri="{FF2B5EF4-FFF2-40B4-BE49-F238E27FC236}">
                <a16:creationId xmlns:a16="http://schemas.microsoft.com/office/drawing/2014/main" id="{878EF730-6E87-4F56-8514-CE36F874E0FD}"/>
              </a:ext>
            </a:extLst>
          </p:cNvPr>
          <p:cNvSpPr txBox="1">
            <a:spLocks noChangeArrowheads="1"/>
          </p:cNvSpPr>
          <p:nvPr/>
        </p:nvSpPr>
        <p:spPr bwMode="auto">
          <a:xfrm>
            <a:off x="5942171" y="5364837"/>
            <a:ext cx="305752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Systems change </a:t>
            </a:r>
            <a:endParaRPr lang="en-US" altLang="en-US" sz="450" dirty="0"/>
          </a:p>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Coordinated interagency efforts</a:t>
            </a:r>
            <a:endParaRPr lang="en-US" altLang="en-US" sz="450" dirty="0"/>
          </a:p>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Population-based interventions to address health factors </a:t>
            </a:r>
            <a:endParaRPr lang="en-US" altLang="en-US" sz="1350" dirty="0">
              <a:latin typeface="Arial" panose="020B0604020202020204" pitchFamily="34" charset="0"/>
            </a:endParaRPr>
          </a:p>
        </p:txBody>
      </p:sp>
      <p:sp>
        <p:nvSpPr>
          <p:cNvPr id="14" name="Text Box 15">
            <a:extLst>
              <a:ext uri="{FF2B5EF4-FFF2-40B4-BE49-F238E27FC236}">
                <a16:creationId xmlns:a16="http://schemas.microsoft.com/office/drawing/2014/main" id="{59EBC3EA-4B19-49C8-83B0-BD665C47A655}"/>
              </a:ext>
            </a:extLst>
          </p:cNvPr>
          <p:cNvSpPr txBox="1">
            <a:spLocks noChangeArrowheads="1"/>
          </p:cNvSpPr>
          <p:nvPr/>
        </p:nvSpPr>
        <p:spPr bwMode="auto">
          <a:xfrm>
            <a:off x="2595086" y="5381267"/>
            <a:ext cx="12430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hangingPunct="0">
              <a:buFontTx/>
              <a:buChar char="•"/>
            </a:pPr>
            <a:r>
              <a:rPr lang="en-US" altLang="en-US" sz="825" dirty="0">
                <a:latin typeface="Calibri" panose="020F0502020204030204" pitchFamily="34" charset="0"/>
                <a:ea typeface="Calibri" panose="020F0502020204030204" pitchFamily="34" charset="0"/>
                <a:cs typeface="Times New Roman" panose="02020603050405020304" pitchFamily="18" charset="0"/>
              </a:rPr>
              <a:t>Data collection, monitoring, and surveillance </a:t>
            </a:r>
            <a:endParaRPr lang="en-US" altLang="en-US" sz="1350" dirty="0">
              <a:latin typeface="Arial" panose="020B0604020202020204" pitchFamily="34" charset="0"/>
            </a:endParaRPr>
          </a:p>
        </p:txBody>
      </p:sp>
    </p:spTree>
    <p:extLst>
      <p:ext uri="{BB962C8B-B14F-4D97-AF65-F5344CB8AC3E}">
        <p14:creationId xmlns:p14="http://schemas.microsoft.com/office/powerpoint/2010/main" val="255404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49A05D4-1968-4BBA-B8A9-484F86011FFB}"/>
              </a:ext>
            </a:extLst>
          </p:cNvPr>
          <p:cNvSpPr>
            <a:spLocks noGrp="1"/>
          </p:cNvSpPr>
          <p:nvPr>
            <p:ph type="title"/>
          </p:nvPr>
        </p:nvSpPr>
        <p:spPr>
          <a:xfrm>
            <a:off x="304800" y="304800"/>
            <a:ext cx="8461248" cy="685800"/>
          </a:xfrm>
        </p:spPr>
        <p:txBody>
          <a:bodyPr/>
          <a:lstStyle/>
          <a:p>
            <a:r>
              <a:rPr lang="en-US" dirty="0"/>
              <a:t>Community health improvement plan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8651355"/>
              </p:ext>
            </p:extLst>
          </p:nvPr>
        </p:nvGraphicFramePr>
        <p:xfrm>
          <a:off x="304800" y="1676400"/>
          <a:ext cx="8147685"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505200" y="3886200"/>
            <a:ext cx="1847850" cy="76231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rPr>
              <a:t>Equity &amp; Discrimination</a:t>
            </a:r>
          </a:p>
        </p:txBody>
      </p:sp>
    </p:spTree>
    <p:extLst>
      <p:ext uri="{BB962C8B-B14F-4D97-AF65-F5344CB8AC3E}">
        <p14:creationId xmlns:p14="http://schemas.microsoft.com/office/powerpoint/2010/main" val="306341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Our Task</a:t>
            </a:r>
            <a:endParaRPr lang="en-US" dirty="0"/>
          </a:p>
        </p:txBody>
      </p:sp>
      <p:sp>
        <p:nvSpPr>
          <p:cNvPr id="3" name="Content Placeholder 2"/>
          <p:cNvSpPr>
            <a:spLocks noGrp="1"/>
          </p:cNvSpPr>
          <p:nvPr>
            <p:ph idx="1"/>
          </p:nvPr>
        </p:nvSpPr>
        <p:spPr/>
        <p:txBody>
          <a:bodyPr/>
          <a:lstStyle/>
          <a:p>
            <a:r>
              <a:rPr lang="en-US" dirty="0"/>
              <a:t>Goal statements</a:t>
            </a:r>
          </a:p>
          <a:p>
            <a:r>
              <a:rPr lang="en-US" dirty="0"/>
              <a:t>Objectives (SMART+C)</a:t>
            </a:r>
          </a:p>
          <a:p>
            <a:r>
              <a:rPr lang="en-US" dirty="0"/>
              <a:t>Specific strategies that reflect a mix of policy, systems, &amp; environmental changes and evidence-based strategies</a:t>
            </a:r>
          </a:p>
          <a:p>
            <a:r>
              <a:rPr lang="en-US" dirty="0"/>
              <a:t>Action steps</a:t>
            </a:r>
          </a:p>
          <a:p>
            <a:r>
              <a:rPr lang="en-US" dirty="0"/>
              <a:t>Implement </a:t>
            </a:r>
          </a:p>
        </p:txBody>
      </p:sp>
    </p:spTree>
    <p:extLst>
      <p:ext uri="{BB962C8B-B14F-4D97-AF65-F5344CB8AC3E}">
        <p14:creationId xmlns:p14="http://schemas.microsoft.com/office/powerpoint/2010/main" val="2168249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5D2-7E0E-4D81-A91A-AE254D62271F}"/>
              </a:ext>
            </a:extLst>
          </p:cNvPr>
          <p:cNvSpPr>
            <a:spLocks noGrp="1"/>
          </p:cNvSpPr>
          <p:nvPr>
            <p:ph type="title"/>
          </p:nvPr>
        </p:nvSpPr>
        <p:spPr/>
        <p:txBody>
          <a:bodyPr/>
          <a:lstStyle/>
          <a:p>
            <a:r>
              <a:rPr lang="en-US" dirty="0"/>
              <a:t>LiveWell Vision and Mission</a:t>
            </a:r>
          </a:p>
        </p:txBody>
      </p:sp>
      <p:sp>
        <p:nvSpPr>
          <p:cNvPr id="3" name="Content Placeholder 2">
            <a:extLst>
              <a:ext uri="{FF2B5EF4-FFF2-40B4-BE49-F238E27FC236}">
                <a16:creationId xmlns:a16="http://schemas.microsoft.com/office/drawing/2014/main" id="{E9F97F4C-B03D-4D9D-AED2-FFE2A6E7732C}"/>
              </a:ext>
            </a:extLst>
          </p:cNvPr>
          <p:cNvSpPr>
            <a:spLocks noGrp="1"/>
          </p:cNvSpPr>
          <p:nvPr>
            <p:ph idx="1"/>
          </p:nvPr>
        </p:nvSpPr>
        <p:spPr/>
        <p:txBody>
          <a:bodyPr/>
          <a:lstStyle/>
          <a:p>
            <a:r>
              <a:rPr lang="en-US" sz="2400" b="1" dirty="0"/>
              <a:t>Our Vision: </a:t>
            </a:r>
            <a:r>
              <a:rPr lang="en-US" sz="2400" dirty="0"/>
              <a:t>Communities where we all thrive.</a:t>
            </a:r>
          </a:p>
          <a:p>
            <a:r>
              <a:rPr lang="en-US" sz="2400" b="1" dirty="0"/>
              <a:t>Our Mission: </a:t>
            </a:r>
            <a:r>
              <a:rPr lang="en-US" sz="2400" dirty="0"/>
              <a:t>Leading a movement to build communities that support the health and well-being of all.</a:t>
            </a:r>
          </a:p>
          <a:p>
            <a:endParaRPr lang="en-US" dirty="0"/>
          </a:p>
        </p:txBody>
      </p:sp>
      <p:pic>
        <p:nvPicPr>
          <p:cNvPr id="5" name="Picture 4">
            <a:extLst>
              <a:ext uri="{FF2B5EF4-FFF2-40B4-BE49-F238E27FC236}">
                <a16:creationId xmlns:a16="http://schemas.microsoft.com/office/drawing/2014/main" id="{4B0BE38C-DCAB-4D03-9CA1-BFC8CC085413}"/>
              </a:ext>
            </a:extLst>
          </p:cNvPr>
          <p:cNvPicPr>
            <a:picLocks noChangeAspect="1"/>
          </p:cNvPicPr>
          <p:nvPr/>
        </p:nvPicPr>
        <p:blipFill>
          <a:blip r:embed="rId2"/>
          <a:stretch>
            <a:fillRect/>
          </a:stretch>
        </p:blipFill>
        <p:spPr>
          <a:xfrm>
            <a:off x="5998314" y="3797530"/>
            <a:ext cx="3304829" cy="2203219"/>
          </a:xfrm>
          <a:prstGeom prst="rect">
            <a:avLst/>
          </a:prstGeom>
        </p:spPr>
      </p:pic>
      <p:pic>
        <p:nvPicPr>
          <p:cNvPr id="7" name="Picture 6">
            <a:extLst>
              <a:ext uri="{FF2B5EF4-FFF2-40B4-BE49-F238E27FC236}">
                <a16:creationId xmlns:a16="http://schemas.microsoft.com/office/drawing/2014/main" id="{C88A843C-9541-40CB-9774-6B10849B17CB}"/>
              </a:ext>
            </a:extLst>
          </p:cNvPr>
          <p:cNvPicPr>
            <a:picLocks noChangeAspect="1"/>
          </p:cNvPicPr>
          <p:nvPr/>
        </p:nvPicPr>
        <p:blipFill>
          <a:blip r:embed="rId3"/>
          <a:stretch>
            <a:fillRect/>
          </a:stretch>
        </p:blipFill>
        <p:spPr>
          <a:xfrm>
            <a:off x="2693485" y="3797530"/>
            <a:ext cx="3304829" cy="2203220"/>
          </a:xfrm>
          <a:prstGeom prst="rect">
            <a:avLst/>
          </a:prstGeom>
        </p:spPr>
      </p:pic>
      <p:pic>
        <p:nvPicPr>
          <p:cNvPr id="9" name="Picture 8">
            <a:extLst>
              <a:ext uri="{FF2B5EF4-FFF2-40B4-BE49-F238E27FC236}">
                <a16:creationId xmlns:a16="http://schemas.microsoft.com/office/drawing/2014/main" id="{E2B6D7FA-BFD3-45A9-AE92-D9434FE59C10}"/>
              </a:ext>
            </a:extLst>
          </p:cNvPr>
          <p:cNvPicPr>
            <a:picLocks noChangeAspect="1"/>
          </p:cNvPicPr>
          <p:nvPr/>
        </p:nvPicPr>
        <p:blipFill>
          <a:blip r:embed="rId4"/>
          <a:stretch>
            <a:fillRect/>
          </a:stretch>
        </p:blipFill>
        <p:spPr>
          <a:xfrm>
            <a:off x="-83439" y="3797530"/>
            <a:ext cx="3268873" cy="2203220"/>
          </a:xfrm>
          <a:prstGeom prst="rect">
            <a:avLst/>
          </a:prstGeom>
        </p:spPr>
      </p:pic>
    </p:spTree>
    <p:extLst>
      <p:ext uri="{BB962C8B-B14F-4D97-AF65-F5344CB8AC3E}">
        <p14:creationId xmlns:p14="http://schemas.microsoft.com/office/powerpoint/2010/main" val="3148426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DD701-2AEC-4660-8EDE-5D1214908AEE}"/>
              </a:ext>
            </a:extLst>
          </p:cNvPr>
          <p:cNvSpPr>
            <a:spLocks noGrp="1"/>
          </p:cNvSpPr>
          <p:nvPr>
            <p:ph type="title"/>
          </p:nvPr>
        </p:nvSpPr>
        <p:spPr>
          <a:xfrm>
            <a:off x="536275" y="0"/>
            <a:ext cx="7290054" cy="1124712"/>
          </a:xfrm>
        </p:spPr>
        <p:txBody>
          <a:bodyPr>
            <a:normAutofit/>
          </a:bodyPr>
          <a:lstStyle/>
          <a:p>
            <a:r>
              <a:rPr lang="en-US" sz="3300" dirty="0"/>
              <a:t>HEALTH IMPACT PYRAMID</a:t>
            </a:r>
            <a:endParaRPr lang="en-US" sz="3300" cap="all" dirty="0"/>
          </a:p>
        </p:txBody>
      </p:sp>
      <p:pic>
        <p:nvPicPr>
          <p:cNvPr id="4" name="Picture 3">
            <a:extLst>
              <a:ext uri="{FF2B5EF4-FFF2-40B4-BE49-F238E27FC236}">
                <a16:creationId xmlns:a16="http://schemas.microsoft.com/office/drawing/2014/main" id="{78ABBEED-661C-4C29-8384-01201718689C}"/>
              </a:ext>
            </a:extLst>
          </p:cNvPr>
          <p:cNvPicPr>
            <a:picLocks noChangeAspect="1"/>
          </p:cNvPicPr>
          <p:nvPr/>
        </p:nvPicPr>
        <p:blipFill>
          <a:blip r:embed="rId3"/>
          <a:stretch>
            <a:fillRect/>
          </a:stretch>
        </p:blipFill>
        <p:spPr>
          <a:xfrm>
            <a:off x="988247" y="1676400"/>
            <a:ext cx="6504317" cy="4953000"/>
          </a:xfrm>
          <a:prstGeom prst="rect">
            <a:avLst/>
          </a:prstGeom>
        </p:spPr>
      </p:pic>
    </p:spTree>
    <p:extLst>
      <p:ext uri="{BB962C8B-B14F-4D97-AF65-F5344CB8AC3E}">
        <p14:creationId xmlns:p14="http://schemas.microsoft.com/office/powerpoint/2010/main" val="2985270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4EAD-85E1-41E5-86EE-58D86F1B6951}"/>
              </a:ext>
            </a:extLst>
          </p:cNvPr>
          <p:cNvSpPr>
            <a:spLocks noGrp="1"/>
          </p:cNvSpPr>
          <p:nvPr>
            <p:ph type="title"/>
          </p:nvPr>
        </p:nvSpPr>
        <p:spPr/>
        <p:txBody>
          <a:bodyPr/>
          <a:lstStyle/>
          <a:p>
            <a:r>
              <a:rPr lang="en-US" dirty="0"/>
              <a:t>PHYSICAL ACTIVITY</a:t>
            </a:r>
          </a:p>
        </p:txBody>
      </p:sp>
      <p:sp>
        <p:nvSpPr>
          <p:cNvPr id="3" name="Content Placeholder 2">
            <a:extLst>
              <a:ext uri="{FF2B5EF4-FFF2-40B4-BE49-F238E27FC236}">
                <a16:creationId xmlns:a16="http://schemas.microsoft.com/office/drawing/2014/main" id="{D3B02D60-9CB0-44B7-8FED-632DC5E9216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3333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DC07F-6886-488A-97DC-7C5446687CE1}"/>
              </a:ext>
            </a:extLst>
          </p:cNvPr>
          <p:cNvSpPr>
            <a:spLocks noGrp="1"/>
          </p:cNvSpPr>
          <p:nvPr>
            <p:ph type="title"/>
          </p:nvPr>
        </p:nvSpPr>
        <p:spPr/>
        <p:txBody>
          <a:bodyPr/>
          <a:lstStyle/>
          <a:p>
            <a:r>
              <a:rPr lang="en-US" dirty="0"/>
              <a:t>ACCESS TO HEATHY FOOD</a:t>
            </a:r>
          </a:p>
        </p:txBody>
      </p:sp>
      <p:sp>
        <p:nvSpPr>
          <p:cNvPr id="3" name="Content Placeholder 2">
            <a:extLst>
              <a:ext uri="{FF2B5EF4-FFF2-40B4-BE49-F238E27FC236}">
                <a16:creationId xmlns:a16="http://schemas.microsoft.com/office/drawing/2014/main" id="{ADF558AD-D4C8-43CA-A1B6-449FEF23DA3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220509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2">
      <a:dk1>
        <a:sysClr val="windowText" lastClr="000000"/>
      </a:dk1>
      <a:lt1>
        <a:sysClr val="window" lastClr="FFFFFF"/>
      </a:lt1>
      <a:dk2>
        <a:srgbClr val="775F55"/>
      </a:dk2>
      <a:lt2>
        <a:srgbClr val="EBDDC3"/>
      </a:lt2>
      <a:accent1>
        <a:srgbClr val="85C35C"/>
      </a:accent1>
      <a:accent2>
        <a:srgbClr val="2F9139"/>
      </a:accent2>
      <a:accent3>
        <a:srgbClr val="85C35C"/>
      </a:accent3>
      <a:accent4>
        <a:srgbClr val="2F9139"/>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571AD75A41940408A7EDF882179E4A6" ma:contentTypeVersion="1" ma:contentTypeDescription="Create a new document." ma:contentTypeScope="" ma:versionID="2cb1a6ae6da413a848117b1cff3b96b9">
  <xsd:schema xmlns:xsd="http://www.w3.org/2001/XMLSchema" xmlns:xs="http://www.w3.org/2001/XMLSchema" xmlns:p="http://schemas.microsoft.com/office/2006/metadata/properties" xmlns:ns2="493de31f-bdfa-4034-93ef-d50a20e9cb95" targetNamespace="http://schemas.microsoft.com/office/2006/metadata/properties" ma:root="true" ma:fieldsID="47ddfbe6d4d24ca1270a7866cc547da3" ns2:_="">
    <xsd:import namespace="493de31f-bdfa-4034-93ef-d50a20e9cb9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de31f-bdfa-4034-93ef-d50a20e9cb9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3E701A-79A6-49E4-8F11-996DC356A3BE}"/>
</file>

<file path=customXml/itemProps2.xml><?xml version="1.0" encoding="utf-8"?>
<ds:datastoreItem xmlns:ds="http://schemas.openxmlformats.org/officeDocument/2006/customXml" ds:itemID="{129B14DB-D6F3-48F8-B512-91C22C928316}"/>
</file>

<file path=customXml/itemProps3.xml><?xml version="1.0" encoding="utf-8"?>
<ds:datastoreItem xmlns:ds="http://schemas.openxmlformats.org/officeDocument/2006/customXml" ds:itemID="{8FB7EB3C-99E9-4E45-8B17-6694E0E17C41}"/>
</file>

<file path=docProps/app.xml><?xml version="1.0" encoding="utf-8"?>
<Properties xmlns="http://schemas.openxmlformats.org/officeDocument/2006/extended-properties" xmlns:vt="http://schemas.openxmlformats.org/officeDocument/2006/docPropsVTypes">
  <Template/>
  <TotalTime>4009</TotalTime>
  <Words>578</Words>
  <Application>Microsoft Office PowerPoint</Application>
  <PresentationFormat>On-screen Show (4:3)</PresentationFormat>
  <Paragraphs>126</Paragraphs>
  <Slides>9</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Calibri</vt:lpstr>
      <vt:lpstr>Calibri Light</vt:lpstr>
      <vt:lpstr>Frutiger 45 Light</vt:lpstr>
      <vt:lpstr>Frutiger 55 Roman</vt:lpstr>
      <vt:lpstr>Symbol</vt:lpstr>
      <vt:lpstr>Times New Roman</vt:lpstr>
      <vt:lpstr>Tw Cen MT</vt:lpstr>
      <vt:lpstr>Wingdings</vt:lpstr>
      <vt:lpstr>Wingdings 2</vt:lpstr>
      <vt:lpstr>Median</vt:lpstr>
      <vt:lpstr>COMMUNITY PLANNING MEETING  JULY 12, 2018</vt:lpstr>
      <vt:lpstr>Tonight’s Agenda</vt:lpstr>
      <vt:lpstr>PowerPoint Presentation</vt:lpstr>
      <vt:lpstr>Community health improvement plan</vt:lpstr>
      <vt:lpstr>Our Task</vt:lpstr>
      <vt:lpstr>LiveWell Vision and Mission</vt:lpstr>
      <vt:lpstr>HEALTH IMPACT PYRAMID</vt:lpstr>
      <vt:lpstr>PHYSICAL ACTIVITY</vt:lpstr>
      <vt:lpstr>ACCESS TO HEATHY FOOD</vt:lpstr>
    </vt:vector>
  </TitlesOfParts>
  <Company>LDCHD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Partridge</dc:creator>
  <cp:lastModifiedBy>Holt, Christina M.</cp:lastModifiedBy>
  <cp:revision>301</cp:revision>
  <cp:lastPrinted>2015-04-15T21:31:51Z</cp:lastPrinted>
  <dcterms:created xsi:type="dcterms:W3CDTF">2011-04-14T18:42:20Z</dcterms:created>
  <dcterms:modified xsi:type="dcterms:W3CDTF">2018-07-10T19:26:36Z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0x0101009571AD75A41940408A7EDF882179E4A6</vt:lpwstr>
  </property>
</Properties>
</file>